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9" r:id="rId3"/>
    <p:sldId id="257" r:id="rId4"/>
    <p:sldId id="258" r:id="rId5"/>
    <p:sldId id="274" r:id="rId6"/>
    <p:sldId id="259" r:id="rId7"/>
    <p:sldId id="260" r:id="rId8"/>
    <p:sldId id="261" r:id="rId9"/>
    <p:sldId id="275" r:id="rId10"/>
    <p:sldId id="262" r:id="rId11"/>
    <p:sldId id="263" r:id="rId12"/>
    <p:sldId id="264" r:id="rId13"/>
    <p:sldId id="265" r:id="rId14"/>
    <p:sldId id="266" r:id="rId15"/>
    <p:sldId id="267" r:id="rId16"/>
    <p:sldId id="277" r:id="rId17"/>
    <p:sldId id="268" r:id="rId18"/>
    <p:sldId id="269" r:id="rId19"/>
    <p:sldId id="278" r:id="rId20"/>
    <p:sldId id="270" r:id="rId21"/>
    <p:sldId id="271" r:id="rId22"/>
    <p:sldId id="272" r:id="rId23"/>
    <p:sldId id="273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26.02.2017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96532" y="609599"/>
            <a:ext cx="8602135" cy="5599289"/>
          </a:xfrm>
        </p:spPr>
        <p:txBody>
          <a:bodyPr>
            <a:normAutofit/>
          </a:bodyPr>
          <a:lstStyle/>
          <a:p>
            <a:r>
              <a:rPr lang="sr-Cyrl-RS" sz="3600" b="1" dirty="0" smtClean="0"/>
              <a:t>Идентификација тела и људских остатака денталним техникама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14685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283334"/>
            <a:ext cx="9905998" cy="1558345"/>
          </a:xfrm>
        </p:spPr>
        <p:txBody>
          <a:bodyPr/>
          <a:lstStyle/>
          <a:p>
            <a:r>
              <a:rPr lang="sr-Cyrl-RS" dirty="0" smtClean="0"/>
              <a:t>Материјал за узимање отиска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Cyrl-RS" sz="2400" dirty="0" smtClean="0"/>
              <a:t>У клиничкој пракси се користе многи материјали који омогућавају савршен пренос стања зуба из позитива у негатив.</a:t>
            </a:r>
          </a:p>
          <a:p>
            <a:r>
              <a:rPr lang="sr-Cyrl-RS" sz="2400" dirty="0" smtClean="0"/>
              <a:t>Један од првих таквих материјала је била </a:t>
            </a:r>
            <a:r>
              <a:rPr lang="sr-Cyrl-RS" sz="2400" b="1" dirty="0" smtClean="0">
                <a:solidFill>
                  <a:srgbClr val="FFFF00"/>
                </a:solidFill>
              </a:rPr>
              <a:t>садра са 5 % креде, </a:t>
            </a:r>
            <a:r>
              <a:rPr lang="sr-Cyrl-RS" sz="2400" dirty="0" smtClean="0"/>
              <a:t>али у </a:t>
            </a:r>
            <a:r>
              <a:rPr lang="sr-Cyrl-RS" sz="2400" dirty="0" err="1" smtClean="0"/>
              <a:t>форензичко</a:t>
            </a:r>
            <a:r>
              <a:rPr lang="sr-Cyrl-RS" sz="2400" dirty="0" smtClean="0"/>
              <a:t> –стоматолошкој пракси се препоручују материјали који су једноставни за припрему на самом месту догађаја за што бољи квалитет отиска.</a:t>
            </a:r>
          </a:p>
          <a:p>
            <a:r>
              <a:rPr lang="sr-Cyrl-RS" sz="2400" dirty="0" smtClean="0"/>
              <a:t>Зато се данас најчешће користе </a:t>
            </a:r>
            <a:r>
              <a:rPr lang="sr-Cyrl-RS" sz="2400" b="1" dirty="0" smtClean="0">
                <a:solidFill>
                  <a:srgbClr val="FFFF00"/>
                </a:solidFill>
              </a:rPr>
              <a:t>силиконски </a:t>
            </a:r>
            <a:r>
              <a:rPr lang="sr-Cyrl-RS" sz="2400" b="1" dirty="0" err="1" smtClean="0">
                <a:solidFill>
                  <a:srgbClr val="FFFF00"/>
                </a:solidFill>
              </a:rPr>
              <a:t>двокомпонентни</a:t>
            </a:r>
            <a:r>
              <a:rPr lang="sr-Cyrl-RS" sz="2400" b="1" dirty="0" smtClean="0">
                <a:solidFill>
                  <a:srgbClr val="FFFF00"/>
                </a:solidFill>
              </a:rPr>
              <a:t> материјали</a:t>
            </a:r>
            <a:r>
              <a:rPr lang="sr-Cyrl-RS" sz="2400" dirty="0" smtClean="0">
                <a:solidFill>
                  <a:srgbClr val="FFFF00"/>
                </a:solidFill>
              </a:rPr>
              <a:t> </a:t>
            </a:r>
            <a:r>
              <a:rPr lang="sr-Cyrl-RS" sz="2400" dirty="0" smtClean="0"/>
              <a:t>јер не мењају волумен и нису </a:t>
            </a:r>
            <a:r>
              <a:rPr lang="sr-Cyrl-RS" sz="2400" dirty="0" err="1" smtClean="0"/>
              <a:t>хидрофобни</a:t>
            </a:r>
            <a:r>
              <a:rPr lang="sr-Cyrl-RS" sz="2400" dirty="0" smtClean="0"/>
              <a:t>.</a:t>
            </a:r>
          </a:p>
          <a:p>
            <a:r>
              <a:rPr lang="sr-Cyrl-RS" sz="2400" dirty="0" smtClean="0"/>
              <a:t>Не искључује се употреба </a:t>
            </a:r>
            <a:r>
              <a:rPr lang="sr-Cyrl-RS" sz="2400" b="1" dirty="0" smtClean="0">
                <a:solidFill>
                  <a:srgbClr val="FFFF00"/>
                </a:solidFill>
              </a:rPr>
              <a:t>класичних </a:t>
            </a:r>
            <a:r>
              <a:rPr lang="sr-Cyrl-RS" sz="2400" b="1" dirty="0" err="1" smtClean="0">
                <a:solidFill>
                  <a:srgbClr val="FFFF00"/>
                </a:solidFill>
              </a:rPr>
              <a:t>алгината</a:t>
            </a:r>
            <a:r>
              <a:rPr lang="sr-Cyrl-RS" sz="2400" b="1" dirty="0" smtClean="0">
                <a:solidFill>
                  <a:srgbClr val="FFFF00"/>
                </a:solidFill>
              </a:rPr>
              <a:t> </a:t>
            </a:r>
            <a:r>
              <a:rPr lang="sr-Cyrl-RS" sz="2400" dirty="0" smtClean="0"/>
              <a:t>који се такође једноставно припремају,</a:t>
            </a:r>
          </a:p>
          <a:p>
            <a:r>
              <a:rPr lang="sr-Cyrl-RS" sz="2400" dirty="0" smtClean="0"/>
              <a:t> због квалитета отиска и трајности отиснуте масе </a:t>
            </a:r>
            <a:r>
              <a:rPr lang="sr-Cyrl-RS" sz="2400" dirty="0" err="1" smtClean="0"/>
              <a:t>форензичарима</a:t>
            </a:r>
            <a:r>
              <a:rPr lang="sr-Cyrl-RS" sz="2400" dirty="0" smtClean="0"/>
              <a:t> се даје могућност избора.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26243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Упис зубног статуса у </a:t>
            </a:r>
            <a:r>
              <a:rPr lang="sr-Cyrl-RS" b="1" dirty="0" err="1" smtClean="0">
                <a:solidFill>
                  <a:srgbClr val="FFFF00"/>
                </a:solidFill>
              </a:rPr>
              <a:t>интерполове</a:t>
            </a:r>
            <a:r>
              <a:rPr lang="sr-Cyrl-RS" b="1" dirty="0" smtClean="0">
                <a:solidFill>
                  <a:srgbClr val="FFFF00"/>
                </a:solidFill>
              </a:rPr>
              <a:t> обрасце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Cyrl-RS" sz="2800" dirty="0" smtClean="0"/>
              <a:t>Све што око констатује мора се унети на папир или у предвиђени компјутерски </a:t>
            </a:r>
            <a:r>
              <a:rPr lang="sr-Latn-RS" sz="2800" i="1" dirty="0" err="1" smtClean="0"/>
              <a:t>software</a:t>
            </a:r>
            <a:r>
              <a:rPr lang="sr-Latn-RS" sz="2800" i="1" dirty="0" smtClean="0"/>
              <a:t>. </a:t>
            </a:r>
          </a:p>
          <a:p>
            <a:r>
              <a:rPr lang="sr-Cyrl-RS" sz="2800" i="1" dirty="0" smtClean="0"/>
              <a:t>Препорука </a:t>
            </a:r>
            <a:r>
              <a:rPr lang="sr-Cyrl-RS" sz="2800" i="1" dirty="0" err="1" smtClean="0"/>
              <a:t>Интерпола</a:t>
            </a:r>
            <a:r>
              <a:rPr lang="sr-Cyrl-RS" sz="2800" i="1" dirty="0" smtClean="0"/>
              <a:t> и Светског Удружења стоматолога је да се ови подаци уносе у штампане табеларне обрасце током денталне идентификације који се могу прочитати било где у свету и да то може учинити било који </a:t>
            </a:r>
            <a:r>
              <a:rPr lang="sr-Cyrl-RS" sz="2800" i="1" dirty="0" err="1" smtClean="0"/>
              <a:t>форензички</a:t>
            </a:r>
            <a:r>
              <a:rPr lang="sr-Cyrl-RS" sz="2800" i="1" dirty="0" smtClean="0"/>
              <a:t> стоматолог.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521946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6" y="-5863338"/>
            <a:ext cx="12194672" cy="1858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37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78038" y="1159099"/>
            <a:ext cx="9762187" cy="4632101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Опис свих </a:t>
            </a:r>
            <a:r>
              <a:rPr lang="sr-Cyrl-RS" sz="2800" dirty="0" err="1" smtClean="0"/>
              <a:t>антемортем</a:t>
            </a:r>
            <a:r>
              <a:rPr lang="sr-Cyrl-RS" sz="2800" dirty="0" smtClean="0"/>
              <a:t> (предсмртних) карактеристика уписује на </a:t>
            </a:r>
            <a:r>
              <a:rPr lang="sr-Cyrl-RS" sz="2800" b="1" dirty="0" smtClean="0">
                <a:solidFill>
                  <a:schemeClr val="accent4"/>
                </a:solidFill>
              </a:rPr>
              <a:t>жуте листиће Ф1 и Ф2.</a:t>
            </a:r>
          </a:p>
          <a:p>
            <a:r>
              <a:rPr lang="sr-Cyrl-RS" sz="2800" dirty="0" smtClean="0"/>
              <a:t>Опис свих </a:t>
            </a:r>
            <a:r>
              <a:rPr lang="sr-Cyrl-RS" sz="2800" dirty="0" err="1" smtClean="0"/>
              <a:t>постморталних</a:t>
            </a:r>
            <a:r>
              <a:rPr lang="sr-Cyrl-RS" sz="2800" dirty="0" smtClean="0"/>
              <a:t> (после смрти) карактеристика уписује се на </a:t>
            </a:r>
            <a:r>
              <a:rPr lang="sr-Cyrl-RS" sz="2800" b="1" dirty="0" smtClean="0">
                <a:solidFill>
                  <a:srgbClr val="FF66CC"/>
                </a:solidFill>
              </a:rPr>
              <a:t>ружичасте листиће Ф1 и Ф2.</a:t>
            </a:r>
            <a:endParaRPr lang="en-US" sz="2800" b="1" dirty="0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059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923504" y="90309"/>
            <a:ext cx="6954838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01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65914" y="515938"/>
            <a:ext cx="9195673" cy="5275262"/>
          </a:xfrm>
        </p:spPr>
        <p:txBody>
          <a:bodyPr>
            <a:normAutofit/>
          </a:bodyPr>
          <a:lstStyle/>
          <a:p>
            <a:r>
              <a:rPr lang="sr-Cyrl-RS" sz="2400" b="1" dirty="0" err="1" smtClean="0">
                <a:solidFill>
                  <a:srgbClr val="FFFF00"/>
                </a:solidFill>
              </a:rPr>
              <a:t>Антемортем</a:t>
            </a:r>
            <a:r>
              <a:rPr lang="sr-Cyrl-RS" sz="2400" b="1" dirty="0" smtClean="0">
                <a:solidFill>
                  <a:srgbClr val="FFFF00"/>
                </a:solidFill>
              </a:rPr>
              <a:t> карактеристике </a:t>
            </a:r>
            <a:r>
              <a:rPr lang="sr-Cyrl-RS" sz="2400" dirty="0" smtClean="0"/>
              <a:t>уписују се у образац за идентификацију жртве, почевши од општих података: </a:t>
            </a:r>
            <a:br>
              <a:rPr lang="sr-Cyrl-RS" sz="2400" dirty="0" smtClean="0"/>
            </a:br>
            <a:r>
              <a:rPr lang="sr-Cyrl-RS" sz="2400" dirty="0"/>
              <a:t/>
            </a:r>
            <a:br>
              <a:rPr lang="sr-Cyrl-RS" sz="2400" dirty="0"/>
            </a:br>
            <a:r>
              <a:rPr lang="sr-Cyrl-RS" sz="2400" dirty="0" smtClean="0"/>
              <a:t>презиме, </a:t>
            </a:r>
            <a:br>
              <a:rPr lang="sr-Cyrl-RS" sz="2400" dirty="0" smtClean="0"/>
            </a:br>
            <a:r>
              <a:rPr lang="sr-Cyrl-RS" sz="2400" dirty="0" smtClean="0"/>
              <a:t>име, </a:t>
            </a:r>
            <a:br>
              <a:rPr lang="sr-Cyrl-RS" sz="2400" dirty="0" smtClean="0"/>
            </a:br>
            <a:r>
              <a:rPr lang="sr-Cyrl-RS" sz="2400" dirty="0" smtClean="0"/>
              <a:t>датум рођења, </a:t>
            </a:r>
            <a:br>
              <a:rPr lang="sr-Cyrl-RS" sz="2400" dirty="0" smtClean="0"/>
            </a:br>
            <a:r>
              <a:rPr lang="sr-Cyrl-RS" sz="2400" dirty="0" smtClean="0"/>
              <a:t>пол, </a:t>
            </a:r>
            <a:br>
              <a:rPr lang="sr-Cyrl-RS" sz="2400" dirty="0" smtClean="0"/>
            </a:br>
            <a:r>
              <a:rPr lang="sr-Cyrl-RS" sz="2400" dirty="0" smtClean="0"/>
              <a:t>дан, месец и година рођења.</a:t>
            </a:r>
            <a:br>
              <a:rPr lang="sr-Cyrl-RS" sz="2400" dirty="0" smtClean="0"/>
            </a:br>
            <a:r>
              <a:rPr lang="sr-Cyrl-RS" sz="2400" dirty="0" smtClean="0"/>
              <a:t/>
            </a:r>
            <a:br>
              <a:rPr lang="sr-Cyrl-RS" sz="2400" dirty="0" smtClean="0"/>
            </a:br>
            <a:r>
              <a:rPr lang="sr-Cyrl-RS" sz="2400" dirty="0" smtClean="0"/>
              <a:t> У десном горњем углу уписује се број предмета под којим се подаци воде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1492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55312" y="940158"/>
            <a:ext cx="8450687" cy="4851042"/>
          </a:xfrm>
        </p:spPr>
        <p:txBody>
          <a:bodyPr>
            <a:normAutofit/>
          </a:bodyPr>
          <a:lstStyle/>
          <a:p>
            <a:r>
              <a:rPr lang="sr-Cyrl-RS" sz="2800" dirty="0"/>
              <a:t>Следе општи подаци: </a:t>
            </a:r>
          </a:p>
          <a:p>
            <a:r>
              <a:rPr lang="sr-Cyrl-RS" sz="2800" dirty="0"/>
              <a:t>адреса нестале особе,</a:t>
            </a:r>
          </a:p>
          <a:p>
            <a:r>
              <a:rPr lang="sr-Cyrl-RS" sz="2800" dirty="0"/>
              <a:t> време нестанка, </a:t>
            </a:r>
          </a:p>
          <a:p>
            <a:r>
              <a:rPr lang="sr-Cyrl-RS" sz="2800" dirty="0"/>
              <a:t>околности нестанка,</a:t>
            </a:r>
          </a:p>
          <a:p>
            <a:r>
              <a:rPr lang="sr-Cyrl-RS" sz="2800" dirty="0"/>
              <a:t> подаци о зубима нестале особе на основу изјава чланова породица.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676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640169" y="153988"/>
            <a:ext cx="6529388" cy="670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2595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4547" y="0"/>
            <a:ext cx="12037454" cy="6858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sr-Cyrl-RS" sz="2400" dirty="0" smtClean="0"/>
              <a:t>Три засебне рубрике намењене су стоматологу за унос општих података за време првог и последњег доласка стоматологу.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Cyrl-RS" sz="2400" dirty="0" smtClean="0"/>
              <a:t> 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/>
              <a:t> </a:t>
            </a:r>
            <a:r>
              <a:rPr lang="sr-Cyrl-RS" sz="2400" dirty="0" err="1" smtClean="0"/>
              <a:t>Антемортем</a:t>
            </a:r>
            <a:r>
              <a:rPr lang="sr-Cyrl-RS" sz="2400" dirty="0" smtClean="0"/>
              <a:t> подаци  депоновани су</a:t>
            </a:r>
            <a:r>
              <a:rPr lang="sr-Latn-RS" sz="2400" dirty="0" smtClean="0"/>
              <a:t>:</a:t>
            </a:r>
            <a:br>
              <a:rPr lang="sr-Latn-RS" sz="2400" dirty="0" smtClean="0"/>
            </a:b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Cyrl-RS" sz="2400" dirty="0" smtClean="0"/>
              <a:t> у облику зубне карте,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Cyrl-RS" sz="2400" dirty="0" smtClean="0"/>
              <a:t> рендгенског снимка, 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 smtClean="0"/>
              <a:t> </a:t>
            </a:r>
            <a:r>
              <a:rPr lang="sr-Cyrl-RS" sz="2400" dirty="0" err="1" smtClean="0"/>
              <a:t>садреног</a:t>
            </a:r>
            <a:r>
              <a:rPr lang="sr-Cyrl-RS" sz="2400" dirty="0" smtClean="0"/>
              <a:t> модела или 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 smtClean="0"/>
              <a:t> </a:t>
            </a:r>
            <a:r>
              <a:rPr lang="sr-Cyrl-RS" sz="2400" dirty="0" smtClean="0"/>
              <a:t>фотографије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87474" y="2667000"/>
            <a:ext cx="5154993" cy="3124200"/>
          </a:xfrm>
        </p:spPr>
        <p:txBody>
          <a:bodyPr/>
          <a:lstStyle/>
          <a:p>
            <a:endParaRPr lang="sr-Latn-RS" dirty="0" smtClean="0"/>
          </a:p>
          <a:p>
            <a:pPr marL="0" indent="0">
              <a:buNone/>
            </a:pPr>
            <a:r>
              <a:rPr lang="sr-Latn-RS" dirty="0" smtClean="0"/>
              <a:t>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410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85610" y="901699"/>
            <a:ext cx="9543246" cy="5627889"/>
          </a:xfrm>
        </p:spPr>
        <p:txBody>
          <a:bodyPr>
            <a:normAutofit fontScale="85000" lnSpcReduction="20000"/>
          </a:bodyPr>
          <a:lstStyle/>
          <a:p>
            <a:r>
              <a:rPr lang="sr-Cyrl-RS" sz="2800" dirty="0"/>
              <a:t>Подаци о зубима се наводе према </a:t>
            </a:r>
            <a:r>
              <a:rPr lang="sr-Latn-RS" sz="2800" dirty="0"/>
              <a:t>FDI</a:t>
            </a:r>
            <a:r>
              <a:rPr lang="sr-Cyrl-RS" sz="2800" dirty="0"/>
              <a:t> –</a:t>
            </a:r>
            <a:r>
              <a:rPr lang="sr-Cyrl-RS" sz="2800" dirty="0" err="1"/>
              <a:t>двобројном</a:t>
            </a:r>
            <a:r>
              <a:rPr lang="sr-Cyrl-RS" sz="2800" dirty="0"/>
              <a:t> систему сликано у штампаним кућицама и речима или скраћеницама на страници Ф2.</a:t>
            </a:r>
          </a:p>
          <a:p>
            <a:r>
              <a:rPr lang="sr-Cyrl-RS" sz="2800" dirty="0"/>
              <a:t>Следи пет засебних целина: </a:t>
            </a:r>
            <a:endParaRPr lang="sr-Latn-RS" sz="2800" dirty="0" smtClean="0"/>
          </a:p>
          <a:p>
            <a:r>
              <a:rPr lang="sr-Cyrl-RS" sz="2800" dirty="0" smtClean="0"/>
              <a:t>опис </a:t>
            </a:r>
            <a:r>
              <a:rPr lang="sr-Cyrl-RS" sz="2800" dirty="0"/>
              <a:t>круница, </a:t>
            </a:r>
            <a:endParaRPr lang="sr-Latn-RS" sz="2800" dirty="0" smtClean="0"/>
          </a:p>
          <a:p>
            <a:r>
              <a:rPr lang="sr-Cyrl-RS" sz="2800" dirty="0" smtClean="0"/>
              <a:t>мостова </a:t>
            </a:r>
            <a:r>
              <a:rPr lang="sr-Cyrl-RS" sz="2800" dirty="0"/>
              <a:t>и протеза</a:t>
            </a:r>
            <a:r>
              <a:rPr lang="sr-Cyrl-RS" sz="2800" dirty="0" smtClean="0"/>
              <a:t>,</a:t>
            </a:r>
            <a:endParaRPr lang="sr-Latn-RS" sz="2800" dirty="0" smtClean="0"/>
          </a:p>
          <a:p>
            <a:r>
              <a:rPr lang="sr-Cyrl-RS" sz="2800" dirty="0" smtClean="0"/>
              <a:t> </a:t>
            </a:r>
            <a:r>
              <a:rPr lang="sr-Cyrl-RS" sz="2800" dirty="0" err="1"/>
              <a:t>оклузија</a:t>
            </a:r>
            <a:r>
              <a:rPr lang="sr-Cyrl-RS" sz="2800" dirty="0"/>
              <a:t>, </a:t>
            </a:r>
            <a:endParaRPr lang="sr-Latn-RS" sz="2800" dirty="0" smtClean="0"/>
          </a:p>
          <a:p>
            <a:r>
              <a:rPr lang="sr-Cyrl-RS" sz="2800" dirty="0" err="1" smtClean="0"/>
              <a:t>атриција</a:t>
            </a:r>
            <a:r>
              <a:rPr lang="sr-Cyrl-RS" sz="2800" dirty="0"/>
              <a:t>, </a:t>
            </a:r>
            <a:endParaRPr lang="sr-Latn-RS" sz="2800" dirty="0" smtClean="0"/>
          </a:p>
          <a:p>
            <a:r>
              <a:rPr lang="sr-Cyrl-RS" sz="2800" dirty="0" smtClean="0"/>
              <a:t>аномалије</a:t>
            </a:r>
            <a:r>
              <a:rPr lang="sr-Cyrl-RS" sz="2800" dirty="0"/>
              <a:t>, </a:t>
            </a:r>
            <a:endParaRPr lang="sr-Latn-RS" sz="2800" dirty="0" smtClean="0"/>
          </a:p>
          <a:p>
            <a:r>
              <a:rPr lang="sr-Cyrl-RS" sz="2800" dirty="0" err="1" smtClean="0"/>
              <a:t>пародонтни</a:t>
            </a:r>
            <a:r>
              <a:rPr lang="sr-Cyrl-RS" sz="2800" dirty="0" smtClean="0"/>
              <a:t> </a:t>
            </a:r>
            <a:r>
              <a:rPr lang="sr-Cyrl-RS" sz="2800" dirty="0"/>
              <a:t>статус, </a:t>
            </a:r>
            <a:endParaRPr lang="sr-Latn-RS" sz="2800" dirty="0" smtClean="0"/>
          </a:p>
          <a:p>
            <a:r>
              <a:rPr lang="sr-Cyrl-RS" sz="2800" dirty="0" smtClean="0"/>
              <a:t>пушење </a:t>
            </a:r>
            <a:r>
              <a:rPr lang="sr-Cyrl-RS" sz="2800" dirty="0"/>
              <a:t>и остало; </a:t>
            </a:r>
            <a:endParaRPr lang="sr-Latn-RS" sz="2800" dirty="0" smtClean="0"/>
          </a:p>
          <a:p>
            <a:r>
              <a:rPr lang="sr-Cyrl-RS" sz="2800" dirty="0" smtClean="0"/>
              <a:t>поседовање </a:t>
            </a:r>
            <a:r>
              <a:rPr lang="sr-Cyrl-RS" sz="2800" dirty="0"/>
              <a:t>и анализа рендгенских снимака; </a:t>
            </a:r>
            <a:endParaRPr lang="sr-Latn-RS" sz="2800" dirty="0" smtClean="0"/>
          </a:p>
          <a:p>
            <a:r>
              <a:rPr lang="sr-Cyrl-RS" sz="2800" dirty="0" smtClean="0"/>
              <a:t>остали </a:t>
            </a:r>
            <a:r>
              <a:rPr lang="sr-Cyrl-RS" sz="2800" dirty="0"/>
              <a:t>материјал те године у тренутку смрти и време смрти.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626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156" y="609600"/>
            <a:ext cx="11345333" cy="1905000"/>
          </a:xfrm>
        </p:spPr>
        <p:txBody>
          <a:bodyPr/>
          <a:lstStyle/>
          <a:p>
            <a:r>
              <a:rPr lang="sr-Cyrl-RS" dirty="0" smtClean="0"/>
              <a:t>СУДСКОСТОМАТОЛОШКА ИДЕНТИФИКАЦИЈА</a:t>
            </a:r>
            <a:br>
              <a:rPr lang="sr-Cyrl-RS" dirty="0" smtClean="0"/>
            </a:br>
            <a:r>
              <a:rPr lang="sr-Cyrl-RS" dirty="0" smtClean="0"/>
              <a:t>ФОРЕНЗИЧКО-СТОМАТОЛОШКА ИДЕНТИФИКАЦИЈА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Под стоматолошком идентификацијом подразумева се упоређивање података о зубима нестале особе са зубним статусом жртве. </a:t>
            </a:r>
          </a:p>
          <a:p>
            <a:r>
              <a:rPr lang="sr-Cyrl-RS" dirty="0" smtClean="0"/>
              <a:t>Уколико долази до поклапања између ових података, може се обавити идентификација. </a:t>
            </a:r>
          </a:p>
          <a:p>
            <a:r>
              <a:rPr lang="sr-Cyrl-RS" dirty="0" smtClean="0"/>
              <a:t>Предуслов за то је да стоматолошки картон садржи веродостојне податке о спроведеним стоматолошким интервенцијама.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715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 smtClean="0"/>
              <a:t>Постмортална</a:t>
            </a:r>
            <a:r>
              <a:rPr lang="sr-Cyrl-RS" dirty="0" smtClean="0"/>
              <a:t> дентална обележја уписују се у ружичасти </a:t>
            </a:r>
            <a:r>
              <a:rPr lang="sr-Cyrl-RS" b="1" i="1" dirty="0" smtClean="0">
                <a:solidFill>
                  <a:srgbClr val="FFFF00"/>
                </a:solidFill>
              </a:rPr>
              <a:t>образац за идентификацију жртве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666999"/>
            <a:ext cx="9905998" cy="3939863"/>
          </a:xfrm>
        </p:spPr>
        <p:txBody>
          <a:bodyPr>
            <a:normAutofit lnSpcReduction="10000"/>
          </a:bodyPr>
          <a:lstStyle/>
          <a:p>
            <a:r>
              <a:rPr lang="sr-Cyrl-RS" sz="2400" b="1" dirty="0" smtClean="0">
                <a:solidFill>
                  <a:srgbClr val="FFFF00"/>
                </a:solidFill>
              </a:rPr>
              <a:t>Почиње се</a:t>
            </a:r>
            <a:r>
              <a:rPr lang="sr-Latn-RS" sz="2400" b="1" dirty="0" smtClean="0">
                <a:solidFill>
                  <a:srgbClr val="FFFF00"/>
                </a:solidFill>
              </a:rPr>
              <a:t>:</a:t>
            </a:r>
          </a:p>
          <a:p>
            <a:r>
              <a:rPr lang="sr-Cyrl-RS" dirty="0" smtClean="0"/>
              <a:t> местом смрти,</a:t>
            </a:r>
            <a:endParaRPr lang="sr-Latn-RS" dirty="0" smtClean="0"/>
          </a:p>
          <a:p>
            <a:r>
              <a:rPr lang="sr-Cyrl-RS" dirty="0" smtClean="0"/>
              <a:t> датумом смрти, </a:t>
            </a:r>
            <a:endParaRPr lang="sr-Latn-RS" dirty="0" smtClean="0"/>
          </a:p>
          <a:p>
            <a:r>
              <a:rPr lang="sr-Cyrl-RS" dirty="0" smtClean="0"/>
              <a:t>полом и бројем предмета. </a:t>
            </a:r>
            <a:endParaRPr lang="sr-Latn-RS" dirty="0" smtClean="0"/>
          </a:p>
          <a:p>
            <a:r>
              <a:rPr lang="sr-Cyrl-RS" sz="2400" b="1" dirty="0" smtClean="0">
                <a:solidFill>
                  <a:srgbClr val="FFFF00"/>
                </a:solidFill>
              </a:rPr>
              <a:t>На </a:t>
            </a:r>
            <a:r>
              <a:rPr lang="sr-Cyrl-RS" sz="2400" b="1" dirty="0">
                <a:solidFill>
                  <a:srgbClr val="FFFF00"/>
                </a:solidFill>
              </a:rPr>
              <a:t>страници Ф1 следе затим три засебне рубрике у које се уписују следећи подаци</a:t>
            </a:r>
            <a:r>
              <a:rPr lang="sr-Cyrl-RS" sz="2400" dirty="0">
                <a:solidFill>
                  <a:srgbClr val="FFFF00"/>
                </a:solidFill>
              </a:rPr>
              <a:t> </a:t>
            </a:r>
            <a:endParaRPr lang="sr-Latn-RS" sz="2400" dirty="0" smtClean="0">
              <a:solidFill>
                <a:srgbClr val="FFFF00"/>
              </a:solidFill>
            </a:endParaRPr>
          </a:p>
          <a:p>
            <a:r>
              <a:rPr lang="sr-Cyrl-RS" dirty="0" smtClean="0"/>
              <a:t>место и време проналаска мртвог тела, </a:t>
            </a:r>
            <a:endParaRPr lang="sr-Latn-RS" dirty="0" smtClean="0"/>
          </a:p>
          <a:p>
            <a:r>
              <a:rPr lang="sr-Cyrl-RS" dirty="0" smtClean="0"/>
              <a:t>полицијска станица и њена адреса, и </a:t>
            </a:r>
            <a:endParaRPr lang="sr-Latn-RS" dirty="0" smtClean="0"/>
          </a:p>
          <a:p>
            <a:r>
              <a:rPr lang="sr-Cyrl-RS" dirty="0" smtClean="0"/>
              <a:t>када је учињен стоматолошки преглед.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819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894437" y="166866"/>
            <a:ext cx="6927850" cy="654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49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601533" y="206733"/>
            <a:ext cx="5641975" cy="652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525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833352" y="115709"/>
            <a:ext cx="5949950" cy="660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45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1176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На основу добијених налаза упоређивања доноси се један од следећих закључака: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727201"/>
            <a:ext cx="9905998" cy="4752622"/>
          </a:xfrm>
        </p:spPr>
        <p:txBody>
          <a:bodyPr>
            <a:normAutofit lnSpcReduction="10000"/>
          </a:bodyPr>
          <a:lstStyle/>
          <a:p>
            <a:r>
              <a:rPr lang="sr-Cyrl-RS" b="1" dirty="0" smtClean="0">
                <a:solidFill>
                  <a:srgbClr val="FFFF00"/>
                </a:solidFill>
              </a:rPr>
              <a:t>Идентитет потврђен</a:t>
            </a:r>
            <a:r>
              <a:rPr lang="sr-Cyrl-RS" dirty="0" smtClean="0"/>
              <a:t>-подударности су толико карактеристичне да се без сумње може рећи да то не може да буде друга особа. Без потребе за додатним идентификационим методама.</a:t>
            </a:r>
          </a:p>
          <a:p>
            <a:r>
              <a:rPr lang="sr-Cyrl-RS" b="1" dirty="0" smtClean="0">
                <a:solidFill>
                  <a:srgbClr val="FFFF00"/>
                </a:solidFill>
              </a:rPr>
              <a:t>Идентитет вероватан- </a:t>
            </a:r>
            <a:r>
              <a:rPr lang="sr-Cyrl-RS" dirty="0" smtClean="0">
                <a:solidFill>
                  <a:schemeClr val="tx1"/>
                </a:solidFill>
              </a:rPr>
              <a:t>подударности је много</a:t>
            </a:r>
            <a:r>
              <a:rPr lang="sr-Cyrl-RS" dirty="0" smtClean="0"/>
              <a:t>, али су оне мало карактеристичне. Не може се са сигурношћу искључити да не постоји још неко са сличним зубима те је потребна потврда идентификације другим методама.</a:t>
            </a:r>
          </a:p>
          <a:p>
            <a:r>
              <a:rPr lang="sr-Cyrl-RS" b="1" dirty="0" smtClean="0">
                <a:solidFill>
                  <a:srgbClr val="FFFF00"/>
                </a:solidFill>
              </a:rPr>
              <a:t>Идентитет могућ</a:t>
            </a:r>
            <a:r>
              <a:rPr lang="sr-Cyrl-RS" dirty="0" smtClean="0">
                <a:solidFill>
                  <a:srgbClr val="FFFF00"/>
                </a:solidFill>
              </a:rPr>
              <a:t>-</a:t>
            </a:r>
            <a:r>
              <a:rPr lang="sr-Cyrl-RS" dirty="0" smtClean="0"/>
              <a:t>подударности је мало или су оне некарактеристичне. Највероватније велики број људи има зубе са сличним карактеристикама. Да би се потврдио идентитет, потребна је идентификација другим идентификационим методама.</a:t>
            </a:r>
          </a:p>
          <a:p>
            <a:r>
              <a:rPr lang="sr-Cyrl-RS" b="1" dirty="0" smtClean="0">
                <a:solidFill>
                  <a:srgbClr val="FFFF00"/>
                </a:solidFill>
              </a:rPr>
              <a:t>Идентитет искључен</a:t>
            </a:r>
            <a:r>
              <a:rPr lang="sr-Cyrl-RS" dirty="0" smtClean="0"/>
              <a:t>-постоји неслагање између података регистрованих у АМ и ПМ. Искључивање идентитета је једнако важно као и потврда идентитета. морамо бити подједнако сигурни кад искључујемо идентитет неке особе као и кад га потврђујемо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5367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етика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b="1" dirty="0" smtClean="0">
                <a:solidFill>
                  <a:srgbClr val="FFFF00"/>
                </a:solidFill>
              </a:rPr>
              <a:t>У раду на идентификацији преминула особа се третира са истим поштовањем које би имала да је жива.</a:t>
            </a:r>
          </a:p>
          <a:p>
            <a:r>
              <a:rPr lang="sr-Cyrl-RS" dirty="0" smtClean="0"/>
              <a:t>Разлике у религиозним, културним и правним аспектима треба такође да се размотре. </a:t>
            </a:r>
          </a:p>
          <a:p>
            <a:r>
              <a:rPr lang="sr-Cyrl-RS" dirty="0" smtClean="0"/>
              <a:t>У принципу, ниједна ствар не треба да се уклања са тела.</a:t>
            </a:r>
          </a:p>
          <a:p>
            <a:r>
              <a:rPr lang="sr-Cyrl-RS" dirty="0" smtClean="0"/>
              <a:t>То чини контролу идентификације једноставнијом</a:t>
            </a:r>
          </a:p>
          <a:p>
            <a:r>
              <a:rPr lang="sr-Cyrl-RS" dirty="0" smtClean="0"/>
              <a:t>Изузетак су анализе које се узимају за испитивања да би се утврдио идентитет или узрок несреће, нпр. ДНК за одређивање старости или </a:t>
            </a:r>
            <a:r>
              <a:rPr lang="sr-Cyrl-RS" dirty="0" err="1" smtClean="0"/>
              <a:t>токсиколошке</a:t>
            </a:r>
            <a:r>
              <a:rPr lang="sr-Cyrl-RS" dirty="0" smtClean="0"/>
              <a:t> анализе.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32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b="1" dirty="0" smtClean="0">
                <a:solidFill>
                  <a:srgbClr val="FFFF00"/>
                </a:solidFill>
              </a:rPr>
              <a:t>Материјали за денталну идентификацију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Cyrl-RS" sz="2400" dirty="0" smtClean="0"/>
              <a:t>У судско-медицинској пракси, готово увек се позива </a:t>
            </a:r>
            <a:r>
              <a:rPr lang="sr-Cyrl-RS" sz="2400" dirty="0" err="1" smtClean="0"/>
              <a:t>форензички</a:t>
            </a:r>
            <a:r>
              <a:rPr lang="sr-Cyrl-RS" sz="2400" dirty="0" smtClean="0"/>
              <a:t> стоматолог на место где се догодила несрећа или где се спроводе судско-медицинске обдукције да би прегледао лобању и зубе.</a:t>
            </a:r>
          </a:p>
          <a:p>
            <a:pPr marL="0" indent="0">
              <a:buNone/>
            </a:pPr>
            <a:endParaRPr lang="sr-Cyrl-RS" sz="2400" dirty="0" smtClean="0"/>
          </a:p>
          <a:p>
            <a:r>
              <a:rPr lang="sr-Cyrl-RS" sz="2400" dirty="0" smtClean="0"/>
              <a:t>За денталну идентификацију потребни су му </a:t>
            </a:r>
            <a:r>
              <a:rPr lang="sr-Cyrl-RS" sz="2800" b="1" dirty="0" smtClean="0">
                <a:solidFill>
                  <a:srgbClr val="FFFF00"/>
                </a:solidFill>
              </a:rPr>
              <a:t>приручни инструменти (прибор)</a:t>
            </a:r>
            <a:r>
              <a:rPr lang="sr-Cyrl-RS" sz="2800" b="1" dirty="0" smtClean="0">
                <a:solidFill>
                  <a:srgbClr val="FF0000"/>
                </a:solidFill>
              </a:rPr>
              <a:t> </a:t>
            </a:r>
            <a:r>
              <a:rPr lang="sr-Cyrl-RS" sz="2400" dirty="0" smtClean="0"/>
              <a:t>који омогућавају чист и прецизан </a:t>
            </a:r>
            <a:r>
              <a:rPr lang="sr-Cyrl-RS" sz="2400" dirty="0" err="1" smtClean="0"/>
              <a:t>постмортални</a:t>
            </a:r>
            <a:r>
              <a:rPr lang="sr-Cyrl-RS" sz="2400" dirty="0" smtClean="0"/>
              <a:t> преглед.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33633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1197735" y="609600"/>
            <a:ext cx="10440228" cy="4838700"/>
          </a:xfrm>
        </p:spPr>
        <p:txBody>
          <a:bodyPr>
            <a:normAutofit/>
          </a:bodyPr>
          <a:lstStyle/>
          <a:p>
            <a:r>
              <a:rPr lang="sr-Cyrl-RS" b="1" dirty="0" smtClean="0">
                <a:solidFill>
                  <a:srgbClr val="FFFF00"/>
                </a:solidFill>
              </a:rPr>
              <a:t>Средства којима се служи </a:t>
            </a:r>
            <a:r>
              <a:rPr lang="sr-Cyrl-RS" b="1" dirty="0" err="1" smtClean="0">
                <a:solidFill>
                  <a:srgbClr val="FFFF00"/>
                </a:solidFill>
              </a:rPr>
              <a:t>форензички</a:t>
            </a:r>
            <a:r>
              <a:rPr lang="sr-Cyrl-RS" b="1" dirty="0" smtClean="0">
                <a:solidFill>
                  <a:srgbClr val="FFFF00"/>
                </a:solidFill>
              </a:rPr>
              <a:t> стоматолог</a:t>
            </a:r>
            <a:r>
              <a:rPr lang="sr-Cyrl-RS" dirty="0" smtClean="0">
                <a:solidFill>
                  <a:srgbClr val="FFFF00"/>
                </a:solidFill>
              </a:rPr>
              <a:t>:</a:t>
            </a:r>
            <a:br>
              <a:rPr lang="sr-Cyrl-RS" dirty="0" smtClean="0">
                <a:solidFill>
                  <a:srgbClr val="FFFF00"/>
                </a:solidFill>
              </a:rPr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>морају пружити </a:t>
            </a:r>
            <a:r>
              <a:rPr lang="sr-Cyrl-RS" dirty="0" smtClean="0">
                <a:solidFill>
                  <a:srgbClr val="FFFF00"/>
                </a:solidFill>
              </a:rPr>
              <a:t>заштиту, 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>омогућити </a:t>
            </a:r>
            <a:r>
              <a:rPr lang="sr-Cyrl-RS" dirty="0" smtClean="0">
                <a:solidFill>
                  <a:srgbClr val="FFFF00"/>
                </a:solidFill>
              </a:rPr>
              <a:t>несметан рад и 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>сачувати </a:t>
            </a:r>
            <a:r>
              <a:rPr lang="sr-Cyrl-RS" dirty="0" smtClean="0">
                <a:solidFill>
                  <a:srgbClr val="FFFF00"/>
                </a:solidFill>
              </a:rPr>
              <a:t>тренутну слику зуба.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744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75008" y="1043189"/>
            <a:ext cx="9684913" cy="4748011"/>
          </a:xfrm>
        </p:spPr>
        <p:txBody>
          <a:bodyPr>
            <a:normAutofit/>
          </a:bodyPr>
          <a:lstStyle/>
          <a:p>
            <a:r>
              <a:rPr lang="sr-Cyrl-RS" sz="3200" b="1" dirty="0">
                <a:solidFill>
                  <a:srgbClr val="FFFF00"/>
                </a:solidFill>
              </a:rPr>
              <a:t>Основна средства којима се служи </a:t>
            </a:r>
            <a:r>
              <a:rPr lang="sr-Cyrl-RS" sz="3200" b="1" dirty="0" err="1">
                <a:solidFill>
                  <a:srgbClr val="FFFF00"/>
                </a:solidFill>
              </a:rPr>
              <a:t>форензички</a:t>
            </a:r>
            <a:r>
              <a:rPr lang="sr-Cyrl-RS" sz="3200" b="1" dirty="0">
                <a:solidFill>
                  <a:srgbClr val="FFFF00"/>
                </a:solidFill>
              </a:rPr>
              <a:t> стоматолог јесу:</a:t>
            </a:r>
          </a:p>
          <a:p>
            <a:pPr marL="0" indent="0">
              <a:buNone/>
            </a:pPr>
            <a:endParaRPr lang="sr-Cyrl-RS" b="1" dirty="0"/>
          </a:p>
          <a:p>
            <a:r>
              <a:rPr lang="sr-Cyrl-RS" sz="2800" dirty="0"/>
              <a:t>Заштитна одећа</a:t>
            </a:r>
          </a:p>
          <a:p>
            <a:r>
              <a:rPr lang="sr-Cyrl-RS" sz="2800" dirty="0" smtClean="0"/>
              <a:t>Стоматолошки </a:t>
            </a:r>
            <a:r>
              <a:rPr lang="sr-Cyrl-RS" sz="2800" dirty="0"/>
              <a:t>инструменти</a:t>
            </a:r>
          </a:p>
          <a:p>
            <a:r>
              <a:rPr lang="sr-Cyrl-RS" sz="2800" dirty="0"/>
              <a:t>Материјали за узимање трагова</a:t>
            </a:r>
          </a:p>
          <a:p>
            <a:r>
              <a:rPr lang="sr-Cyrl-RS" sz="2800" dirty="0"/>
              <a:t>Обрасци за уписивање </a:t>
            </a:r>
            <a:r>
              <a:rPr lang="sr-Cyrl-RS" sz="2800" dirty="0" err="1"/>
              <a:t>постморталних</a:t>
            </a:r>
            <a:r>
              <a:rPr lang="sr-Cyrl-RS" sz="2800" dirty="0"/>
              <a:t> обележја</a:t>
            </a:r>
          </a:p>
          <a:p>
            <a:r>
              <a:rPr lang="sr-Cyrl-RS" sz="2800" dirty="0"/>
              <a:t>Фотоапарат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102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219200"/>
          </a:xfrm>
        </p:spPr>
        <p:txBody>
          <a:bodyPr/>
          <a:lstStyle/>
          <a:p>
            <a:r>
              <a:rPr lang="sr-Cyrl-RS" b="1" dirty="0" smtClean="0">
                <a:solidFill>
                  <a:srgbClr val="FFFF00"/>
                </a:solidFill>
              </a:rPr>
              <a:t>Заштитна одећа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609859"/>
            <a:ext cx="9905998" cy="5061874"/>
          </a:xfrm>
        </p:spPr>
        <p:txBody>
          <a:bodyPr>
            <a:noAutofit/>
          </a:bodyPr>
          <a:lstStyle/>
          <a:p>
            <a:r>
              <a:rPr lang="sr-Cyrl-RS" sz="2400" dirty="0" smtClean="0"/>
              <a:t>За денталну идентификацију неопходна је  </a:t>
            </a:r>
            <a:r>
              <a:rPr lang="sr-Cyrl-RS" sz="2400" b="1" dirty="0" smtClean="0">
                <a:solidFill>
                  <a:srgbClr val="FFFF00"/>
                </a:solidFill>
              </a:rPr>
              <a:t>заштитна одећа и гумене рукавице</a:t>
            </a:r>
            <a:r>
              <a:rPr lang="sr-Cyrl-RS" sz="2400" dirty="0" smtClean="0">
                <a:solidFill>
                  <a:srgbClr val="FFFF00"/>
                </a:solidFill>
              </a:rPr>
              <a:t>.</a:t>
            </a:r>
            <a:r>
              <a:rPr lang="sr-Cyrl-RS" sz="2400" dirty="0" smtClean="0"/>
              <a:t> Док материјал четкањем и прањем припремамо за идентификацију, служимо се </a:t>
            </a:r>
            <a:r>
              <a:rPr lang="sr-Cyrl-RS" sz="2400" b="1" dirty="0" smtClean="0">
                <a:solidFill>
                  <a:srgbClr val="FFFF00"/>
                </a:solidFill>
              </a:rPr>
              <a:t>гуменим рукавицама за вишекратну употребу. </a:t>
            </a:r>
          </a:p>
          <a:p>
            <a:r>
              <a:rPr lang="sr-Cyrl-RS" sz="2400" dirty="0" smtClean="0"/>
              <a:t>За саму идентификацију довољне су и </a:t>
            </a:r>
            <a:r>
              <a:rPr lang="sr-Cyrl-RS" sz="2400" b="1" dirty="0" smtClean="0">
                <a:solidFill>
                  <a:srgbClr val="FFFF00"/>
                </a:solidFill>
              </a:rPr>
              <a:t>рукавице за једнократну употребу</a:t>
            </a:r>
            <a:r>
              <a:rPr lang="sr-Cyrl-RS" sz="2400" dirty="0" smtClean="0">
                <a:solidFill>
                  <a:srgbClr val="FFFF00"/>
                </a:solidFill>
              </a:rPr>
              <a:t>,</a:t>
            </a:r>
            <a:r>
              <a:rPr lang="sr-Cyrl-RS" sz="2400" dirty="0" smtClean="0"/>
              <a:t> како би манипулација прстима била што лакша и како би се лакше уписивала </a:t>
            </a:r>
            <a:r>
              <a:rPr lang="sr-Cyrl-RS" sz="2400" dirty="0" err="1" smtClean="0"/>
              <a:t>постмортална</a:t>
            </a:r>
            <a:r>
              <a:rPr lang="sr-Cyrl-RS" sz="2400" dirty="0" smtClean="0"/>
              <a:t> обележја.</a:t>
            </a:r>
          </a:p>
          <a:p>
            <a:r>
              <a:rPr lang="sr-Cyrl-RS" sz="2400" dirty="0" smtClean="0"/>
              <a:t>Осим одеће и рукавица, препоручују се </a:t>
            </a:r>
            <a:r>
              <a:rPr lang="sr-Cyrl-RS" sz="2400" b="1" dirty="0" smtClean="0">
                <a:solidFill>
                  <a:srgbClr val="FFFF00"/>
                </a:solidFill>
              </a:rPr>
              <a:t>заштитне наочари, капа и маска. </a:t>
            </a:r>
          </a:p>
          <a:p>
            <a:r>
              <a:rPr lang="sr-Cyrl-RS" sz="2400" dirty="0" smtClean="0"/>
              <a:t>Наочаре ће спречити евентуални контакт капљица крви и слузи са </a:t>
            </a:r>
            <a:r>
              <a:rPr lang="sr-Cyrl-RS" sz="2400" dirty="0" err="1" smtClean="0"/>
              <a:t>слузницом</a:t>
            </a:r>
            <a:r>
              <a:rPr lang="sr-Cyrl-RS" sz="2400" dirty="0" smtClean="0"/>
              <a:t> ока, а маска, ће осим </a:t>
            </a:r>
            <a:r>
              <a:rPr lang="sr-Cyrl-RS" sz="2400" dirty="0" err="1" smtClean="0"/>
              <a:t>аеросолне</a:t>
            </a:r>
            <a:r>
              <a:rPr lang="sr-Cyrl-RS" sz="2400" dirty="0" smtClean="0"/>
              <a:t> контаминације с микроорганизмима, ублажити неугодни задах.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30128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>
                <a:solidFill>
                  <a:srgbClr val="FFFF00"/>
                </a:solidFill>
              </a:rPr>
              <a:t>СТОМАТОЛОШКИ инструменти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Cyrl-RS" sz="2400" dirty="0" smtClean="0"/>
              <a:t>При </a:t>
            </a:r>
            <a:r>
              <a:rPr lang="sr-Cyrl-RS" sz="2400" dirty="0" err="1" smtClean="0"/>
              <a:t>постморталној</a:t>
            </a:r>
            <a:r>
              <a:rPr lang="sr-Cyrl-RS" sz="2400" dirty="0" smtClean="0"/>
              <a:t> анализи зуба на неидентификованом телу тј. на људским остацима, најчешће су у употреби стандардни инструменти :</a:t>
            </a:r>
          </a:p>
          <a:p>
            <a:r>
              <a:rPr lang="sr-Cyrl-RS" sz="2400" b="1" dirty="0" err="1" smtClean="0">
                <a:solidFill>
                  <a:srgbClr val="FFFF00"/>
                </a:solidFill>
              </a:rPr>
              <a:t>интраорално</a:t>
            </a:r>
            <a:r>
              <a:rPr lang="sr-Cyrl-RS" sz="2400" b="1" dirty="0" smtClean="0">
                <a:solidFill>
                  <a:srgbClr val="FFFF00"/>
                </a:solidFill>
              </a:rPr>
              <a:t> огледало, </a:t>
            </a:r>
          </a:p>
          <a:p>
            <a:r>
              <a:rPr lang="sr-Cyrl-RS" sz="2400" b="1" dirty="0" smtClean="0">
                <a:solidFill>
                  <a:srgbClr val="FFFF00"/>
                </a:solidFill>
              </a:rPr>
              <a:t>сонда, </a:t>
            </a:r>
          </a:p>
          <a:p>
            <a:r>
              <a:rPr lang="sr-Cyrl-RS" sz="2400" b="1" dirty="0" smtClean="0">
                <a:solidFill>
                  <a:srgbClr val="FFFF00"/>
                </a:solidFill>
              </a:rPr>
              <a:t>пинцета и </a:t>
            </a:r>
          </a:p>
          <a:p>
            <a:r>
              <a:rPr lang="sr-Cyrl-RS" sz="2400" b="1" dirty="0" smtClean="0">
                <a:solidFill>
                  <a:srgbClr val="FFFF00"/>
                </a:solidFill>
              </a:rPr>
              <a:t>екскаватор</a:t>
            </a:r>
            <a:r>
              <a:rPr lang="sr-Cyrl-RS" sz="2400" dirty="0" smtClean="0">
                <a:solidFill>
                  <a:srgbClr val="FFFF00"/>
                </a:solidFill>
              </a:rPr>
              <a:t>.</a:t>
            </a:r>
          </a:p>
          <a:p>
            <a:r>
              <a:rPr lang="sr-Cyrl-RS" sz="2400" dirty="0" smtClean="0"/>
              <a:t>Када су очувана мека ткива потребни су </a:t>
            </a:r>
            <a:r>
              <a:rPr lang="sr-Cyrl-RS" sz="2400" b="1" dirty="0" smtClean="0">
                <a:solidFill>
                  <a:srgbClr val="FFFF00"/>
                </a:solidFill>
              </a:rPr>
              <a:t>скалпел и </a:t>
            </a:r>
            <a:r>
              <a:rPr lang="sr-Cyrl-RS" sz="2400" b="1" dirty="0" err="1" smtClean="0">
                <a:solidFill>
                  <a:srgbClr val="FFFF00"/>
                </a:solidFill>
              </a:rPr>
              <a:t>распараториј</a:t>
            </a:r>
            <a:r>
              <a:rPr lang="sr-Cyrl-RS" sz="2400" dirty="0" smtClean="0">
                <a:solidFill>
                  <a:srgbClr val="FFFF00"/>
                </a:solidFill>
              </a:rPr>
              <a:t>, </a:t>
            </a:r>
            <a:r>
              <a:rPr lang="sr-Cyrl-RS" sz="2400" dirty="0" smtClean="0"/>
              <a:t>а за вађење појединих зуба потребна су </a:t>
            </a:r>
            <a:r>
              <a:rPr lang="sr-Cyrl-RS" sz="2400" b="1" dirty="0" smtClean="0">
                <a:solidFill>
                  <a:srgbClr val="FFFF00"/>
                </a:solidFill>
              </a:rPr>
              <a:t>зубарска клешта и полуге.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716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91673" y="609599"/>
            <a:ext cx="10328857" cy="5739685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За анализу зуба треба узети и узорак за даљу могућу анализу студијских модела.</a:t>
            </a:r>
            <a:br>
              <a:rPr lang="sr-Cyrl-RS" sz="2400" dirty="0" smtClean="0"/>
            </a:br>
            <a:r>
              <a:rPr lang="sr-Cyrl-RS" sz="2400" dirty="0" smtClean="0"/>
              <a:t> </a:t>
            </a:r>
            <a:br>
              <a:rPr lang="sr-Cyrl-RS" sz="2400" dirty="0" smtClean="0"/>
            </a:br>
            <a:r>
              <a:rPr lang="sr-Cyrl-RS" sz="2400" dirty="0" smtClean="0"/>
              <a:t>За узимање трагова користе се кашике за једнократну употребу или се због економичности користимо металним кашикама за вишекратну употребу које се морају стерилизовати и дезинфиковати. </a:t>
            </a:r>
            <a:br>
              <a:rPr lang="sr-Cyrl-RS" sz="2400" dirty="0" smtClean="0"/>
            </a:br>
            <a:r>
              <a:rPr lang="sr-Cyrl-RS" sz="2400" dirty="0" smtClean="0"/>
              <a:t/>
            </a:r>
            <a:br>
              <a:rPr lang="sr-Cyrl-RS" sz="2400" dirty="0" smtClean="0"/>
            </a:br>
            <a:r>
              <a:rPr lang="sr-Cyrl-RS" sz="2400" dirty="0" smtClean="0"/>
              <a:t>Тиме се смањује ризик преноса микроорганизама на стоматолога.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35172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75008" y="643944"/>
            <a:ext cx="8630992" cy="5147256"/>
          </a:xfrm>
        </p:spPr>
        <p:txBody>
          <a:bodyPr>
            <a:noAutofit/>
          </a:bodyPr>
          <a:lstStyle/>
          <a:p>
            <a:r>
              <a:rPr lang="sr-Cyrl-RS" sz="2800" dirty="0"/>
              <a:t>Осим </a:t>
            </a:r>
            <a:r>
              <a:rPr lang="sr-Cyrl-RS" sz="2800" b="1" dirty="0">
                <a:solidFill>
                  <a:srgbClr val="FFFF00"/>
                </a:solidFill>
              </a:rPr>
              <a:t>кашика за узимање отисака  зубних лукова горње и доње вилице</a:t>
            </a:r>
            <a:r>
              <a:rPr lang="sr-Cyrl-RS" sz="2800" dirty="0"/>
              <a:t>, потребно је имати </a:t>
            </a:r>
            <a:r>
              <a:rPr lang="sr-Cyrl-RS" sz="2800" b="1" dirty="0" err="1">
                <a:solidFill>
                  <a:srgbClr val="FFFF00"/>
                </a:solidFill>
              </a:rPr>
              <a:t>шпатулу</a:t>
            </a:r>
            <a:r>
              <a:rPr lang="sr-Cyrl-RS" sz="2800" dirty="0">
                <a:solidFill>
                  <a:srgbClr val="FF0000"/>
                </a:solidFill>
              </a:rPr>
              <a:t> </a:t>
            </a:r>
            <a:r>
              <a:rPr lang="sr-Cyrl-RS" sz="2800" dirty="0"/>
              <a:t>за мешање материјала за узимање отисака.</a:t>
            </a:r>
          </a:p>
          <a:p>
            <a:r>
              <a:rPr lang="sr-Cyrl-RS" sz="2800" dirty="0"/>
              <a:t>Најбоље је да се сви побројани инструменти депонију у </a:t>
            </a:r>
            <a:r>
              <a:rPr lang="sr-Cyrl-RS" sz="2800" b="1" dirty="0" smtClean="0">
                <a:solidFill>
                  <a:srgbClr val="FFFF00"/>
                </a:solidFill>
              </a:rPr>
              <a:t>металне касете </a:t>
            </a:r>
            <a:r>
              <a:rPr lang="sr-Cyrl-RS" sz="2800" b="1" dirty="0">
                <a:solidFill>
                  <a:srgbClr val="FFFF00"/>
                </a:solidFill>
              </a:rPr>
              <a:t>намењене сувој </a:t>
            </a:r>
            <a:r>
              <a:rPr lang="sr-Cyrl-RS" sz="2800" b="1" dirty="0" smtClean="0">
                <a:solidFill>
                  <a:srgbClr val="FFFF00"/>
                </a:solidFill>
              </a:rPr>
              <a:t>стерилизацији.</a:t>
            </a:r>
            <a:endParaRPr lang="sr-Cyrl-RS" sz="2800" b="1" dirty="0">
              <a:solidFill>
                <a:srgbClr val="FFFF00"/>
              </a:solidFill>
            </a:endParaRPr>
          </a:p>
          <a:p>
            <a:r>
              <a:rPr lang="sr-Cyrl-RS" sz="2800" dirty="0"/>
              <a:t>У сету је потребна и торба за пренос свих потребних ствари </a:t>
            </a:r>
            <a:r>
              <a:rPr lang="sr-Cyrl-RS" sz="2800" dirty="0" err="1"/>
              <a:t>форензичког</a:t>
            </a:r>
            <a:r>
              <a:rPr lang="sr-Cyrl-RS" sz="2800" dirty="0"/>
              <a:t> стоматолога у које се укључује: </a:t>
            </a:r>
            <a:r>
              <a:rPr lang="sr-Cyrl-RS" sz="2800" b="1" dirty="0">
                <a:solidFill>
                  <a:srgbClr val="FFFF00"/>
                </a:solidFill>
              </a:rPr>
              <a:t>лупа, четкице за прање и чишћење, фотоапарат и неколико филмова.</a:t>
            </a:r>
            <a:endParaRPr lang="en-US" sz="2800" b="1" dirty="0">
              <a:solidFill>
                <a:srgbClr val="FFFF00"/>
              </a:solidFill>
            </a:endParaRPr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5122667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339</TotalTime>
  <Words>948</Words>
  <Application>Microsoft Office PowerPoint</Application>
  <PresentationFormat>Widescreen</PresentationFormat>
  <Paragraphs>84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Century Gothic</vt:lpstr>
      <vt:lpstr>Mesh</vt:lpstr>
      <vt:lpstr>Идентификација тела и људских остатака денталним техникама</vt:lpstr>
      <vt:lpstr>СУДСКОСТОМАТОЛОШКА ИДЕНТИФИКАЦИЈА ФОРЕНЗИЧКО-СТОМАТОЛОШКА ИДЕНТИФИКАЦИЈА</vt:lpstr>
      <vt:lpstr>Материјали за денталну идентификацију</vt:lpstr>
      <vt:lpstr>Средства којима се служи форензички стоматолог:  морају пружити заштиту,   омогућити несметан рад и   сачувати тренутну слику зуба.</vt:lpstr>
      <vt:lpstr>PowerPoint Presentation</vt:lpstr>
      <vt:lpstr>Заштитна одећа</vt:lpstr>
      <vt:lpstr>СТОМАТОЛОШКИ инструменти</vt:lpstr>
      <vt:lpstr>За анализу зуба треба узети и узорак за даљу могућу анализу студијских модела.   За узимање трагова користе се кашике за једнократну употребу или се због економичности користимо металним кашикама за вишекратну употребу које се морају стерилизовати и дезинфиковати.   Тиме се смањује ризик преноса микроорганизама на стоматолога.</vt:lpstr>
      <vt:lpstr>PowerPoint Presentation</vt:lpstr>
      <vt:lpstr>Материјал за узимање отиска</vt:lpstr>
      <vt:lpstr>Упис зубног статуса у интерполове обрасце</vt:lpstr>
      <vt:lpstr>PowerPoint Presentation</vt:lpstr>
      <vt:lpstr>PowerPoint Presentation</vt:lpstr>
      <vt:lpstr>PowerPoint Presentation</vt:lpstr>
      <vt:lpstr>Антемортем карактеристике уписују се у образац за идентификацију жртве, почевши од општих података:   презиме,  име,  датум рођења,  пол,  дан, месец и година рођења.   У десном горњем углу уписује се број предмета под којим се подаци воде</vt:lpstr>
      <vt:lpstr>PowerPoint Presentation</vt:lpstr>
      <vt:lpstr>PowerPoint Presentation</vt:lpstr>
      <vt:lpstr> Три засебне рубрике намењене су стоматологу за унос општих података за време првог и последњег доласка стоматологу.    Антемортем подаци  депоновани су:   у облику зубне карте,  рендгенског снимка,   садреног модела или   фотографије</vt:lpstr>
      <vt:lpstr>PowerPoint Presentation</vt:lpstr>
      <vt:lpstr>Постмортална дентална обележја уписују се у ружичасти образац за идентификацију жртве</vt:lpstr>
      <vt:lpstr>PowerPoint Presentation</vt:lpstr>
      <vt:lpstr>PowerPoint Presentation</vt:lpstr>
      <vt:lpstr>PowerPoint Presentation</vt:lpstr>
      <vt:lpstr>На основу добијених налаза упоређивања доноси се један од следећих закључака:</vt:lpstr>
      <vt:lpstr>етика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Идентификација тела и људских остатака денталним техникама</dc:title>
  <dc:creator>Suzana Matejic</dc:creator>
  <cp:lastModifiedBy>Suzana Matejic</cp:lastModifiedBy>
  <cp:revision>28</cp:revision>
  <dcterms:created xsi:type="dcterms:W3CDTF">2015-01-22T17:42:06Z</dcterms:created>
  <dcterms:modified xsi:type="dcterms:W3CDTF">2017-02-26T22:25:49Z</dcterms:modified>
</cp:coreProperties>
</file>