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8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390918" y="758825"/>
            <a:ext cx="8027720" cy="4041775"/>
          </a:xfrm>
        </p:spPr>
        <p:txBody>
          <a:bodyPr/>
          <a:lstStyle/>
          <a:p>
            <a:r>
              <a:rPr lang="sr-Cyrl-RS" b="1" dirty="0" err="1">
                <a:solidFill>
                  <a:srgbClr val="FF0000"/>
                </a:solidFill>
              </a:rPr>
              <a:t>Постмортални</a:t>
            </a:r>
            <a:r>
              <a:rPr lang="sr-Cyrl-RS" b="1" dirty="0">
                <a:solidFill>
                  <a:srgbClr val="FF0000"/>
                </a:solidFill>
              </a:rPr>
              <a:t> поступак (</a:t>
            </a:r>
            <a:r>
              <a:rPr lang="sr-Cyrl-RS" b="1" dirty="0" err="1">
                <a:solidFill>
                  <a:srgbClr val="FF0000"/>
                </a:solidFill>
              </a:rPr>
              <a:t>п.м</a:t>
            </a:r>
            <a:r>
              <a:rPr lang="sr-Cyrl-RS" b="1" dirty="0">
                <a:solidFill>
                  <a:srgbClr val="FF0000"/>
                </a:solidFill>
              </a:rPr>
              <a:t>.)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01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Д. Положај зуба</a:t>
            </a:r>
            <a:r>
              <a:rPr lang="sr-Cyrl-RS" sz="2400" dirty="0"/>
              <a:t>: </a:t>
            </a:r>
          </a:p>
          <a:p>
            <a:r>
              <a:rPr lang="sr-Cyrl-RS" sz="2400" dirty="0"/>
              <a:t>                       а) ротација</a:t>
            </a:r>
          </a:p>
          <a:p>
            <a:r>
              <a:rPr lang="sr-Cyrl-RS" sz="2400" dirty="0"/>
              <a:t>                       б) </a:t>
            </a:r>
            <a:r>
              <a:rPr lang="sr-Cyrl-RS" sz="2400" dirty="0" err="1"/>
              <a:t>супраерупција</a:t>
            </a:r>
            <a:r>
              <a:rPr lang="sr-Cyrl-RS" sz="2400" dirty="0"/>
              <a:t>, </a:t>
            </a:r>
            <a:r>
              <a:rPr lang="sr-Cyrl-RS" sz="2400" dirty="0" err="1"/>
              <a:t>инфраерупција</a:t>
            </a:r>
            <a:endParaRPr lang="sr-Cyrl-RS" sz="2400" dirty="0"/>
          </a:p>
          <a:p>
            <a:r>
              <a:rPr lang="sr-Cyrl-RS" sz="2400" dirty="0"/>
              <a:t>                       ц) непчана и </a:t>
            </a:r>
            <a:r>
              <a:rPr lang="sr-Cyrl-RS" sz="2400" dirty="0" err="1"/>
              <a:t>вестибуларна</a:t>
            </a:r>
            <a:r>
              <a:rPr lang="sr-Cyrl-RS" sz="2400" dirty="0"/>
              <a:t> </a:t>
            </a:r>
            <a:r>
              <a:rPr lang="sr-Cyrl-RS" sz="2400" dirty="0" err="1"/>
              <a:t>малпозиција</a:t>
            </a:r>
            <a:endParaRPr lang="sr-Cyrl-RS" sz="2400" dirty="0"/>
          </a:p>
          <a:p>
            <a:r>
              <a:rPr lang="sr-Cyrl-RS" sz="2400" dirty="0"/>
              <a:t>                       д) </a:t>
            </a:r>
            <a:r>
              <a:rPr lang="sr-Cyrl-RS" sz="2400" dirty="0" err="1"/>
              <a:t>дијастема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8997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Е. Морфологија круне:</a:t>
            </a:r>
          </a:p>
          <a:p>
            <a:r>
              <a:rPr lang="sr-Cyrl-RS" sz="2400" dirty="0"/>
              <a:t>                 а) величина и изглед зубних круна</a:t>
            </a:r>
          </a:p>
          <a:p>
            <a:r>
              <a:rPr lang="sr-Cyrl-RS" sz="2400" dirty="0"/>
              <a:t>                 б) глеђ</a:t>
            </a:r>
          </a:p>
          <a:p>
            <a:r>
              <a:rPr lang="sr-Cyrl-RS" sz="2400" dirty="0"/>
              <a:t>                 ц) контактне тачке, </a:t>
            </a:r>
            <a:r>
              <a:rPr lang="sr-Cyrl-RS" sz="2400" dirty="0" err="1"/>
              <a:t>глеђно</a:t>
            </a:r>
            <a:r>
              <a:rPr lang="sr-Cyrl-RS" sz="2400" dirty="0"/>
              <a:t> цементни спој</a:t>
            </a:r>
          </a:p>
          <a:p>
            <a:r>
              <a:rPr lang="sr-Cyrl-RS" sz="2400" dirty="0"/>
              <a:t>                 д) морфолошке варијације зубних круна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61782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Ф. Патологија зубне круне</a:t>
            </a:r>
            <a:r>
              <a:rPr lang="sr-Cyrl-RS" sz="2400" dirty="0"/>
              <a:t>:</a:t>
            </a:r>
          </a:p>
          <a:p>
            <a:r>
              <a:rPr lang="sr-Cyrl-RS" sz="2400" dirty="0"/>
              <a:t>                    а) зубни каријес</a:t>
            </a:r>
          </a:p>
          <a:p>
            <a:r>
              <a:rPr lang="sr-Cyrl-RS" sz="2400" dirty="0"/>
              <a:t>                    б) </a:t>
            </a:r>
            <a:r>
              <a:rPr lang="sr-Cyrl-RS" sz="2400" dirty="0" err="1"/>
              <a:t>атриција</a:t>
            </a:r>
            <a:r>
              <a:rPr lang="sr-Cyrl-RS" sz="2400" dirty="0"/>
              <a:t>, абразија, ерозија</a:t>
            </a:r>
          </a:p>
          <a:p>
            <a:r>
              <a:rPr lang="sr-Cyrl-RS" sz="2400" dirty="0"/>
              <a:t>                    ц) атипичне варијације: фузија, </a:t>
            </a:r>
            <a:r>
              <a:rPr lang="sr-Cyrl-RS" sz="2400" dirty="0" err="1"/>
              <a:t>геминација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9689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Г. Морфологија зубних коренова</a:t>
            </a:r>
            <a:r>
              <a:rPr lang="sr-Cyrl-RS" sz="2400" dirty="0"/>
              <a:t>:</a:t>
            </a:r>
          </a:p>
          <a:p>
            <a:r>
              <a:rPr lang="sr-Cyrl-RS" sz="2400" dirty="0"/>
              <a:t>                                      а) величина</a:t>
            </a:r>
          </a:p>
          <a:p>
            <a:r>
              <a:rPr lang="sr-Cyrl-RS" sz="2400" dirty="0"/>
              <a:t>                                      б) изглед</a:t>
            </a:r>
          </a:p>
          <a:p>
            <a:r>
              <a:rPr lang="sr-Cyrl-RS" sz="2400" dirty="0"/>
              <a:t>                                      ц) број</a:t>
            </a:r>
          </a:p>
          <a:p>
            <a:r>
              <a:rPr lang="sr-Cyrl-RS" sz="2400" dirty="0"/>
              <a:t>                                      д) дивергенција и конвергенција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88858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Х. Патологија зубних коренова</a:t>
            </a:r>
          </a:p>
          <a:p>
            <a:r>
              <a:rPr lang="sr-Cyrl-RS" sz="2400" dirty="0"/>
              <a:t>                                      а) </a:t>
            </a:r>
            <a:r>
              <a:rPr lang="sr-Cyrl-RS" sz="2400" dirty="0" err="1"/>
              <a:t>дилацерација</a:t>
            </a:r>
            <a:endParaRPr lang="sr-Cyrl-RS" sz="2400" dirty="0"/>
          </a:p>
          <a:p>
            <a:r>
              <a:rPr lang="sr-Cyrl-RS" sz="2400" dirty="0"/>
              <a:t>                                      б) фрактура корена</a:t>
            </a:r>
          </a:p>
          <a:p>
            <a:r>
              <a:rPr lang="sr-Cyrl-RS" sz="2400" dirty="0"/>
              <a:t>                                      ц) </a:t>
            </a:r>
            <a:r>
              <a:rPr lang="sr-Cyrl-RS" sz="2400" dirty="0" err="1"/>
              <a:t>хиперцементоза</a:t>
            </a:r>
            <a:endParaRPr lang="sr-Cyrl-RS" sz="2400" dirty="0"/>
          </a:p>
          <a:p>
            <a:r>
              <a:rPr lang="sr-Cyrl-RS" sz="2400" dirty="0"/>
              <a:t>                                      д)спољња/унутрашња ресорпција</a:t>
            </a:r>
          </a:p>
          <a:p>
            <a:r>
              <a:rPr lang="sr-Cyrl-RS" sz="2400" dirty="0"/>
              <a:t>                                      е) </a:t>
            </a:r>
            <a:r>
              <a:rPr lang="sr-Cyrl-RS" sz="2400" dirty="0" err="1"/>
              <a:t>хемисекција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201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И. Морфологија </a:t>
            </a:r>
            <a:r>
              <a:rPr lang="sr-Cyrl-RS" sz="2400" b="1" dirty="0" err="1"/>
              <a:t>пулпне</a:t>
            </a:r>
            <a:r>
              <a:rPr lang="sr-Cyrl-RS" sz="2400" b="1" dirty="0"/>
              <a:t> коморе и коренских канала:</a:t>
            </a:r>
          </a:p>
          <a:p>
            <a:r>
              <a:rPr lang="sr-Cyrl-RS" sz="2400" b="1" dirty="0"/>
              <a:t>                                     </a:t>
            </a:r>
            <a:r>
              <a:rPr lang="sr-Cyrl-RS" sz="2400" dirty="0"/>
              <a:t>а) величина, изглед, број канала</a:t>
            </a:r>
          </a:p>
          <a:p>
            <a:r>
              <a:rPr lang="sr-Cyrl-RS" sz="2400" dirty="0"/>
              <a:t>                                     б) секундарни </a:t>
            </a:r>
            <a:r>
              <a:rPr lang="sr-Cyrl-RS" sz="2400" dirty="0" err="1"/>
              <a:t>дентин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5701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Ј. Патологија </a:t>
            </a:r>
            <a:r>
              <a:rPr lang="sr-Cyrl-RS" sz="2400" b="1" dirty="0" err="1"/>
              <a:t>пулпне</a:t>
            </a:r>
            <a:r>
              <a:rPr lang="sr-Cyrl-RS" sz="2400" b="1" dirty="0"/>
              <a:t> коморе и коренских канала</a:t>
            </a:r>
          </a:p>
          <a:p>
            <a:r>
              <a:rPr lang="sr-Cyrl-RS" sz="2400" b="1" dirty="0"/>
              <a:t>                </a:t>
            </a:r>
            <a:r>
              <a:rPr lang="sr-Cyrl-RS" sz="2400" dirty="0"/>
              <a:t>а) </a:t>
            </a:r>
            <a:r>
              <a:rPr lang="sr-Cyrl-RS" sz="2400" dirty="0" err="1"/>
              <a:t>дентикли</a:t>
            </a:r>
            <a:r>
              <a:rPr lang="sr-Cyrl-RS" sz="2400" dirty="0"/>
              <a:t> и коморске </a:t>
            </a:r>
            <a:r>
              <a:rPr lang="sr-Cyrl-RS" sz="2400" dirty="0" err="1"/>
              <a:t>калцификације</a:t>
            </a:r>
            <a:endParaRPr lang="sr-Cyrl-RS" sz="2400" dirty="0"/>
          </a:p>
          <a:p>
            <a:r>
              <a:rPr lang="sr-Cyrl-RS" sz="2400" dirty="0"/>
              <a:t>                б) пуњење и врсте пуњења коренских канала</a:t>
            </a:r>
          </a:p>
          <a:p>
            <a:r>
              <a:rPr lang="sr-Cyrl-RS" sz="2400" dirty="0"/>
              <a:t>                ц) ретроградна пуњења</a:t>
            </a:r>
          </a:p>
          <a:p>
            <a:r>
              <a:rPr lang="sr-Cyrl-RS" sz="2400" dirty="0"/>
              <a:t>                д) унутрашња ресорпција</a:t>
            </a:r>
          </a:p>
          <a:p>
            <a:r>
              <a:rPr lang="sr-Cyrl-RS" sz="2400" dirty="0"/>
              <a:t>                е) ампутација врха корена</a:t>
            </a:r>
          </a:p>
        </p:txBody>
      </p:sp>
    </p:spTree>
    <p:extLst>
      <p:ext uri="{BB962C8B-B14F-4D97-AF65-F5344CB8AC3E}">
        <p14:creationId xmlns:p14="http://schemas.microsoft.com/office/powerpoint/2010/main" val="1671237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К. </a:t>
            </a:r>
            <a:r>
              <a:rPr lang="sr-Cyrl-RS" sz="2400" b="1" dirty="0" err="1"/>
              <a:t>Периапикална</a:t>
            </a:r>
            <a:r>
              <a:rPr lang="sr-Cyrl-RS" sz="2400" b="1" dirty="0"/>
              <a:t> патологија</a:t>
            </a:r>
          </a:p>
          <a:p>
            <a:r>
              <a:rPr lang="sr-Cyrl-RS" sz="2400" b="1" dirty="0"/>
              <a:t>                          </a:t>
            </a:r>
            <a:r>
              <a:rPr lang="sr-Cyrl-RS" sz="2400" dirty="0"/>
              <a:t>а) апсцеси, </a:t>
            </a:r>
            <a:r>
              <a:rPr lang="sr-Cyrl-RS" sz="2400" dirty="0" err="1"/>
              <a:t>грануломи</a:t>
            </a:r>
            <a:r>
              <a:rPr lang="sr-Cyrl-RS" sz="2400" dirty="0"/>
              <a:t>, цисте</a:t>
            </a:r>
          </a:p>
          <a:p>
            <a:r>
              <a:rPr lang="sr-Cyrl-RS" sz="2400" dirty="0"/>
              <a:t>                          б) </a:t>
            </a:r>
            <a:r>
              <a:rPr lang="sr-Cyrl-RS" sz="2400" dirty="0" err="1"/>
              <a:t>цементоми</a:t>
            </a:r>
            <a:endParaRPr lang="sr-Cyrl-RS" sz="2400" dirty="0"/>
          </a:p>
          <a:p>
            <a:r>
              <a:rPr lang="sr-Cyrl-RS" sz="2400" dirty="0"/>
              <a:t>                          ц) </a:t>
            </a:r>
            <a:r>
              <a:rPr lang="sr-Cyrl-RS" sz="2400" dirty="0" err="1"/>
              <a:t>периапикални</a:t>
            </a:r>
            <a:r>
              <a:rPr lang="sr-Cyrl-RS" sz="2400" dirty="0"/>
              <a:t> </a:t>
            </a:r>
            <a:r>
              <a:rPr lang="sr-Cyrl-RS" sz="2400" dirty="0" err="1"/>
              <a:t>оститиси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1539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63106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631065"/>
            <a:ext cx="8595360" cy="6014434"/>
          </a:xfrm>
        </p:spPr>
        <p:txBody>
          <a:bodyPr>
            <a:normAutofit fontScale="92500" lnSpcReduction="20000"/>
          </a:bodyPr>
          <a:lstStyle/>
          <a:p>
            <a:r>
              <a:rPr lang="sr-Cyrl-RS" sz="2800" b="1" dirty="0"/>
              <a:t>Л. </a:t>
            </a:r>
            <a:r>
              <a:rPr lang="sr-Cyrl-RS" sz="2800" b="1" dirty="0" err="1"/>
              <a:t>Алопластична</a:t>
            </a:r>
            <a:r>
              <a:rPr lang="sr-Cyrl-RS" sz="2800" b="1" dirty="0"/>
              <a:t> пуњења</a:t>
            </a:r>
            <a:r>
              <a:rPr lang="sr-Cyrl-RS" sz="2800" dirty="0"/>
              <a:t>:</a:t>
            </a:r>
          </a:p>
          <a:p>
            <a:r>
              <a:rPr lang="sr-Cyrl-RS" sz="2800" b="1" dirty="0"/>
              <a:t>1.металне рестаурације</a:t>
            </a:r>
            <a:r>
              <a:rPr lang="sr-Cyrl-RS" sz="2800" dirty="0"/>
              <a:t>:</a:t>
            </a:r>
          </a:p>
          <a:p>
            <a:r>
              <a:rPr lang="sr-Cyrl-RS" sz="2400" dirty="0"/>
              <a:t>а) делимичне металне рестаурације (врста материјала и положај на круни зуба)</a:t>
            </a:r>
          </a:p>
          <a:p>
            <a:r>
              <a:rPr lang="sr-Cyrl-RS" sz="2400" dirty="0"/>
              <a:t>б) потпуне металне рестаурације (порцуланско-металне круне, </a:t>
            </a:r>
            <a:r>
              <a:rPr lang="sr-Cyrl-RS" sz="2400" dirty="0" err="1"/>
              <a:t>фасетиране</a:t>
            </a:r>
            <a:r>
              <a:rPr lang="sr-Cyrl-RS" sz="2400" dirty="0"/>
              <a:t> круне)</a:t>
            </a:r>
          </a:p>
          <a:p>
            <a:r>
              <a:rPr lang="sr-Cyrl-RS" sz="2800" b="1" dirty="0"/>
              <a:t>2. неметалне рестаурације</a:t>
            </a:r>
            <a:r>
              <a:rPr lang="sr-Cyrl-RS" sz="2400" dirty="0"/>
              <a:t>: </a:t>
            </a:r>
          </a:p>
          <a:p>
            <a:r>
              <a:rPr lang="sr-Cyrl-RS" sz="2400" dirty="0"/>
              <a:t>а) делимичне неметалне рестаурације </a:t>
            </a:r>
          </a:p>
          <a:p>
            <a:r>
              <a:rPr lang="sr-Cyrl-RS" sz="2400" dirty="0"/>
              <a:t>б) порцуланске круне</a:t>
            </a:r>
          </a:p>
          <a:p>
            <a:r>
              <a:rPr lang="sr-Cyrl-RS" sz="2400" dirty="0"/>
              <a:t>ц) </a:t>
            </a:r>
            <a:r>
              <a:rPr lang="sr-Cyrl-RS" sz="2400" dirty="0" err="1"/>
              <a:t>акрилатне</a:t>
            </a:r>
            <a:r>
              <a:rPr lang="sr-Cyrl-RS" sz="2400" dirty="0"/>
              <a:t> круне</a:t>
            </a:r>
          </a:p>
          <a:p>
            <a:r>
              <a:rPr lang="sr-Cyrl-RS" sz="2400" dirty="0"/>
              <a:t>д) </a:t>
            </a:r>
            <a:r>
              <a:rPr lang="sr-Cyrl-RS" sz="2400" dirty="0" err="1"/>
              <a:t>декомпозитне</a:t>
            </a:r>
            <a:r>
              <a:rPr lang="sr-Cyrl-RS" sz="2400" dirty="0"/>
              <a:t> круне</a:t>
            </a:r>
          </a:p>
          <a:p>
            <a:r>
              <a:rPr lang="sr-Cyrl-RS" sz="3100" b="1" dirty="0"/>
              <a:t>3. дентални имплантати</a:t>
            </a:r>
          </a:p>
          <a:p>
            <a:r>
              <a:rPr lang="sr-Cyrl-RS" sz="3100" b="1" dirty="0"/>
              <a:t>4. делимичне и потпуне зубне протезе                        </a:t>
            </a:r>
            <a:endParaRPr lang="en-US" sz="3100" b="1" dirty="0"/>
          </a:p>
        </p:txBody>
      </p:sp>
    </p:spTree>
    <p:extLst>
      <p:ext uri="{BB962C8B-B14F-4D97-AF65-F5344CB8AC3E}">
        <p14:creationId xmlns:p14="http://schemas.microsoft.com/office/powerpoint/2010/main" val="1729613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</a:t>
            </a:r>
            <a:r>
              <a:rPr lang="sr-Cyrl-RS" dirty="0" err="1"/>
              <a:t>пародонта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А. Морфологија и патологија </a:t>
            </a:r>
            <a:r>
              <a:rPr lang="sr-Cyrl-RS" sz="2400" b="1" dirty="0" err="1"/>
              <a:t>гингиве</a:t>
            </a:r>
            <a:endParaRPr lang="sr-Cyrl-RS" sz="2400" b="1" dirty="0"/>
          </a:p>
          <a:p>
            <a:r>
              <a:rPr lang="sr-Cyrl-RS" sz="2400" dirty="0"/>
              <a:t>       а) изглед </a:t>
            </a:r>
            <a:r>
              <a:rPr lang="sr-Cyrl-RS" sz="2400" dirty="0" err="1"/>
              <a:t>гингивне</a:t>
            </a:r>
            <a:r>
              <a:rPr lang="sr-Cyrl-RS" sz="2400" dirty="0"/>
              <a:t> рецесије</a:t>
            </a:r>
          </a:p>
          <a:p>
            <a:r>
              <a:rPr lang="sr-Cyrl-RS" sz="2400" dirty="0"/>
              <a:t>       б) боја-</a:t>
            </a:r>
            <a:r>
              <a:rPr lang="sr-Cyrl-RS" sz="2400" dirty="0" err="1"/>
              <a:t>упалне</a:t>
            </a:r>
            <a:r>
              <a:rPr lang="sr-Cyrl-RS" sz="2400" dirty="0"/>
              <a:t> промене и патолошке пигментације</a:t>
            </a:r>
          </a:p>
          <a:p>
            <a:r>
              <a:rPr lang="sr-Cyrl-RS" sz="2400" dirty="0"/>
              <a:t>       ц) меке и тврде зубне наслаге-орална хигијена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345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503238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sr-Cyrl-RS" sz="4000" dirty="0"/>
              <a:t>Класични </a:t>
            </a:r>
            <a:r>
              <a:rPr lang="sr-Cyrl-RS" sz="4000" b="1" dirty="0" err="1">
                <a:solidFill>
                  <a:srgbClr val="FF0000"/>
                </a:solidFill>
              </a:rPr>
              <a:t>постмортални</a:t>
            </a:r>
            <a:r>
              <a:rPr lang="sr-Cyrl-RS" sz="4000" b="1" dirty="0">
                <a:solidFill>
                  <a:srgbClr val="FF0000"/>
                </a:solidFill>
              </a:rPr>
              <a:t> поступак </a:t>
            </a:r>
            <a:r>
              <a:rPr lang="sr-Cyrl-RS" sz="4000" dirty="0"/>
              <a:t>потребно је учинити коректно и придржавати се временских ограничења.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RS" sz="2400" b="1" dirty="0" err="1"/>
              <a:t>American</a:t>
            </a:r>
            <a:r>
              <a:rPr lang="sr-Latn-RS" sz="2400" b="1" dirty="0"/>
              <a:t> </a:t>
            </a:r>
            <a:r>
              <a:rPr lang="sr-Latn-RS" sz="2400" b="1" dirty="0" err="1"/>
              <a:t>Board</a:t>
            </a:r>
            <a:r>
              <a:rPr lang="sr-Latn-RS" sz="2400" b="1" dirty="0"/>
              <a:t> </a:t>
            </a:r>
            <a:r>
              <a:rPr lang="sr-Latn-RS" sz="2400" b="1" dirty="0" err="1"/>
              <a:t>of</a:t>
            </a:r>
            <a:r>
              <a:rPr lang="sr-Latn-RS" sz="2400" b="1" dirty="0"/>
              <a:t> </a:t>
            </a:r>
            <a:r>
              <a:rPr lang="sr-Latn-RS" sz="2400" b="1" dirty="0" err="1"/>
              <a:t>Forensic</a:t>
            </a:r>
            <a:r>
              <a:rPr lang="sr-Latn-RS" sz="2400" b="1" dirty="0"/>
              <a:t> </a:t>
            </a:r>
            <a:r>
              <a:rPr lang="sr-Latn-RS" sz="2400" b="1" dirty="0" err="1"/>
              <a:t>Odontology</a:t>
            </a:r>
            <a:r>
              <a:rPr lang="sr-Latn-RS" sz="2400" b="1" dirty="0"/>
              <a:t> </a:t>
            </a:r>
            <a:r>
              <a:rPr lang="sr-Latn-RS" sz="2400" dirty="0"/>
              <a:t>(A</a:t>
            </a:r>
            <a:r>
              <a:rPr lang="sr-Cyrl-RS" sz="2400" dirty="0" err="1"/>
              <a:t>меричко</a:t>
            </a:r>
            <a:r>
              <a:rPr lang="sr-Cyrl-RS" sz="2400" dirty="0"/>
              <a:t> удружење </a:t>
            </a:r>
            <a:r>
              <a:rPr lang="sr-Cyrl-RS" sz="2400" dirty="0" err="1"/>
              <a:t>форензичких</a:t>
            </a:r>
            <a:r>
              <a:rPr lang="sr-Cyrl-RS" sz="2400" dirty="0"/>
              <a:t> стоматолога) је припремило водич кроз комплетан процес који је примењив у целом свету:</a:t>
            </a:r>
          </a:p>
          <a:p>
            <a:r>
              <a:rPr lang="sr-Cyrl-RS" sz="2400" b="1" dirty="0">
                <a:solidFill>
                  <a:srgbClr val="FF0000"/>
                </a:solidFill>
              </a:rPr>
              <a:t>Поступак укључује:</a:t>
            </a:r>
          </a:p>
          <a:p>
            <a:r>
              <a:rPr lang="sr-Cyrl-RS" sz="2400" dirty="0"/>
              <a:t>Прикупљање делова тела и зуба</a:t>
            </a:r>
          </a:p>
          <a:p>
            <a:r>
              <a:rPr lang="sr-Cyrl-RS" sz="2400" dirty="0"/>
              <a:t>Преглед зуба</a:t>
            </a:r>
          </a:p>
          <a:p>
            <a:r>
              <a:rPr lang="sr-Cyrl-RS" sz="2400" dirty="0" err="1"/>
              <a:t>Ресекција</a:t>
            </a:r>
            <a:r>
              <a:rPr lang="sr-Cyrl-RS" sz="2400" dirty="0"/>
              <a:t> вилица</a:t>
            </a:r>
          </a:p>
          <a:p>
            <a:r>
              <a:rPr lang="sr-Cyrl-RS" sz="2400" dirty="0"/>
              <a:t>Утврђивање </a:t>
            </a:r>
            <a:r>
              <a:rPr lang="sr-Cyrl-RS" sz="2400" dirty="0" err="1"/>
              <a:t>п.м</a:t>
            </a:r>
            <a:r>
              <a:rPr lang="sr-Cyrl-RS" sz="2400" dirty="0"/>
              <a:t>. статуса зуба</a:t>
            </a:r>
          </a:p>
          <a:p>
            <a:r>
              <a:rPr lang="sr-Cyrl-RS" sz="2400" dirty="0"/>
              <a:t>Фотографија зуба</a:t>
            </a:r>
          </a:p>
          <a:p>
            <a:r>
              <a:rPr lang="sr-Cyrl-RS" sz="2400" dirty="0"/>
              <a:t>Отисак зуба</a:t>
            </a:r>
          </a:p>
          <a:p>
            <a:r>
              <a:rPr lang="sr-Cyrl-RS" sz="2400" dirty="0"/>
              <a:t>Израда РТГ снимка зуба и вилица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2767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</a:t>
            </a:r>
            <a:r>
              <a:rPr lang="sr-Cyrl-RS" dirty="0" err="1"/>
              <a:t>пародонта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Б. Морфологија и патологија </a:t>
            </a:r>
            <a:r>
              <a:rPr lang="sr-Cyrl-RS" sz="2400" b="1" dirty="0" err="1"/>
              <a:t>пародонтног</a:t>
            </a:r>
            <a:r>
              <a:rPr lang="sr-Cyrl-RS" sz="2400" b="1" dirty="0"/>
              <a:t> лигамента</a:t>
            </a:r>
          </a:p>
          <a:p>
            <a:r>
              <a:rPr lang="sr-Cyrl-RS" sz="2400" dirty="0"/>
              <a:t>                 а) </a:t>
            </a:r>
            <a:r>
              <a:rPr lang="sr-Cyrl-RS" sz="2400" dirty="0" err="1"/>
              <a:t>причвршћеност</a:t>
            </a:r>
            <a:endParaRPr lang="sr-Cyrl-RS" sz="2400" dirty="0"/>
          </a:p>
          <a:p>
            <a:r>
              <a:rPr lang="sr-Cyrl-RS" sz="2400" dirty="0"/>
              <a:t>                 б) ширина пукотине (</a:t>
            </a:r>
            <a:r>
              <a:rPr lang="sr-Cyrl-RS" sz="2400" dirty="0" err="1"/>
              <a:t>склеродермија</a:t>
            </a:r>
            <a:r>
              <a:rPr lang="sr-Cyrl-RS" sz="2400" dirty="0"/>
              <a:t>)</a:t>
            </a:r>
          </a:p>
          <a:p>
            <a:r>
              <a:rPr lang="sr-Cyrl-RS" sz="2400" dirty="0"/>
              <a:t>                 ц) латералне </a:t>
            </a:r>
            <a:r>
              <a:rPr lang="sr-Cyrl-RS" sz="2400" dirty="0" err="1"/>
              <a:t>пародонтне</a:t>
            </a:r>
            <a:r>
              <a:rPr lang="sr-Cyrl-RS" sz="2400" dirty="0"/>
              <a:t> цисте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4078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</a:t>
            </a:r>
            <a:r>
              <a:rPr lang="sr-Cyrl-RS" dirty="0" err="1"/>
              <a:t>пародонта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b="1" dirty="0"/>
              <a:t>Ц. Алвеоларни процес и ламина дура:</a:t>
            </a:r>
          </a:p>
          <a:p>
            <a:r>
              <a:rPr lang="sr-Cyrl-RS" sz="2400" dirty="0"/>
              <a:t>а) висина, изглед и интердентална кост</a:t>
            </a:r>
          </a:p>
          <a:p>
            <a:r>
              <a:rPr lang="sr-Cyrl-RS" sz="2400" dirty="0"/>
              <a:t>б) изглед кости између коренова</a:t>
            </a:r>
          </a:p>
          <a:p>
            <a:r>
              <a:rPr lang="sr-Cyrl-RS" sz="2400" dirty="0"/>
              <a:t>ц) </a:t>
            </a:r>
            <a:r>
              <a:rPr lang="sr-Cyrl-RS" sz="2400" dirty="0" err="1"/>
              <a:t>егзостозе</a:t>
            </a:r>
            <a:r>
              <a:rPr lang="sr-Cyrl-RS" sz="2400" dirty="0"/>
              <a:t> и </a:t>
            </a:r>
            <a:r>
              <a:rPr lang="sr-Cyrl-RS" sz="2400" dirty="0" err="1"/>
              <a:t>торуси</a:t>
            </a:r>
            <a:endParaRPr lang="sr-Cyrl-RS" sz="2400" dirty="0"/>
          </a:p>
          <a:p>
            <a:r>
              <a:rPr lang="sr-Cyrl-RS" sz="2400" dirty="0"/>
              <a:t>д) изглед ламине дуре</a:t>
            </a:r>
          </a:p>
          <a:p>
            <a:r>
              <a:rPr lang="sr-Cyrl-RS" sz="2400" dirty="0"/>
              <a:t>е) ресорпција </a:t>
            </a:r>
            <a:r>
              <a:rPr lang="sr-Cyrl-RS" sz="2400" dirty="0" err="1"/>
              <a:t>алвеолне</a:t>
            </a:r>
            <a:r>
              <a:rPr lang="sr-Cyrl-RS" sz="2400" dirty="0"/>
              <a:t> кости вертикална и хоризонтална</a:t>
            </a:r>
          </a:p>
          <a:p>
            <a:r>
              <a:rPr lang="sr-Cyrl-RS" sz="2400" dirty="0"/>
              <a:t>ф) </a:t>
            </a:r>
            <a:r>
              <a:rPr lang="sr-Cyrl-RS" sz="2400" dirty="0" err="1"/>
              <a:t>остеопороза</a:t>
            </a:r>
            <a:endParaRPr lang="sr-Cyrl-RS" sz="2400" dirty="0"/>
          </a:p>
          <a:p>
            <a:r>
              <a:rPr lang="sr-Cyrl-RS" sz="2400" dirty="0"/>
              <a:t>г) остаци зубних коренова и металних фрагмената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8572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коштаних структура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А. </a:t>
            </a:r>
            <a:r>
              <a:rPr lang="sr-Cyrl-RS" sz="2400" dirty="0" err="1"/>
              <a:t>Максиларни</a:t>
            </a:r>
            <a:r>
              <a:rPr lang="sr-Cyrl-RS" sz="2400" dirty="0"/>
              <a:t> синуси</a:t>
            </a:r>
          </a:p>
          <a:p>
            <a:r>
              <a:rPr lang="sr-Cyrl-RS" sz="2400" dirty="0"/>
              <a:t>Б. Предња носна кост, </a:t>
            </a:r>
            <a:r>
              <a:rPr lang="sr-Cyrl-RS" sz="2400" dirty="0" err="1"/>
              <a:t>инцизивни</a:t>
            </a:r>
            <a:r>
              <a:rPr lang="sr-Cyrl-RS" sz="2400" dirty="0"/>
              <a:t> канал</a:t>
            </a:r>
          </a:p>
          <a:p>
            <a:r>
              <a:rPr lang="sr-Cyrl-RS" sz="2400" dirty="0"/>
              <a:t>Ц. </a:t>
            </a:r>
            <a:r>
              <a:rPr lang="sr-Cyrl-RS" sz="2400" dirty="0" err="1"/>
              <a:t>Птеригоидни</a:t>
            </a:r>
            <a:r>
              <a:rPr lang="sr-Cyrl-RS" sz="2400" dirty="0"/>
              <a:t> наставак</a:t>
            </a:r>
          </a:p>
          <a:p>
            <a:r>
              <a:rPr lang="sr-Cyrl-RS" sz="2400" dirty="0"/>
              <a:t>Д. </a:t>
            </a:r>
            <a:r>
              <a:rPr lang="sr-Cyrl-RS" sz="2400" dirty="0" err="1"/>
              <a:t>Мандибуларни</a:t>
            </a:r>
            <a:r>
              <a:rPr lang="sr-Cyrl-RS" sz="2400" dirty="0"/>
              <a:t> канал и ментални отвор</a:t>
            </a:r>
          </a:p>
          <a:p>
            <a:r>
              <a:rPr lang="sr-Cyrl-RS" sz="2400" dirty="0"/>
              <a:t>Е. Мишићни и зглобни наставци доње вилице</a:t>
            </a:r>
          </a:p>
          <a:p>
            <a:r>
              <a:rPr lang="sr-Cyrl-RS" sz="2400" dirty="0"/>
              <a:t>Ф. </a:t>
            </a:r>
            <a:r>
              <a:rPr lang="sr-Cyrl-RS" sz="2400" dirty="0" err="1"/>
              <a:t>Темпоромандибуларни</a:t>
            </a:r>
            <a:r>
              <a:rPr lang="sr-Cyrl-RS" sz="2400" dirty="0"/>
              <a:t> зглобови</a:t>
            </a:r>
          </a:p>
          <a:p>
            <a:r>
              <a:rPr lang="sr-Cyrl-RS" sz="2400" dirty="0"/>
              <a:t>Г. Остали патолошки процеси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3755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оралне </a:t>
            </a:r>
            <a:r>
              <a:rPr lang="sr-Cyrl-RS" dirty="0" err="1"/>
              <a:t>слузнице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А. Изглед </a:t>
            </a:r>
            <a:r>
              <a:rPr lang="sr-Cyrl-RS" sz="2400" dirty="0" err="1"/>
              <a:t>образне</a:t>
            </a:r>
            <a:r>
              <a:rPr lang="sr-Cyrl-RS" sz="2400" dirty="0"/>
              <a:t>, језичне, непчане и </a:t>
            </a:r>
            <a:r>
              <a:rPr lang="sr-Cyrl-RS" sz="2400" dirty="0" err="1"/>
              <a:t>вестибуларне</a:t>
            </a:r>
            <a:r>
              <a:rPr lang="sr-Cyrl-RS" sz="2400" dirty="0"/>
              <a:t> </a:t>
            </a:r>
            <a:r>
              <a:rPr lang="sr-Cyrl-RS" sz="2400" dirty="0" err="1"/>
              <a:t>слузнице</a:t>
            </a:r>
            <a:r>
              <a:rPr lang="sr-Cyrl-RS" sz="2400" dirty="0"/>
              <a:t>, те пода усне дупље</a:t>
            </a:r>
          </a:p>
          <a:p>
            <a:r>
              <a:rPr lang="sr-Cyrl-RS" sz="2400" dirty="0"/>
              <a:t>Б. Акутне патолошке промене </a:t>
            </a:r>
            <a:r>
              <a:rPr lang="sr-Cyrl-RS" sz="2400" dirty="0" err="1"/>
              <a:t>слузнице</a:t>
            </a:r>
            <a:endParaRPr lang="sr-Cyrl-RS" sz="2400" dirty="0"/>
          </a:p>
          <a:p>
            <a:r>
              <a:rPr lang="sr-Cyrl-RS" sz="2400" dirty="0"/>
              <a:t>Ц. Хроничне патолошке промене </a:t>
            </a:r>
            <a:r>
              <a:rPr lang="sr-Cyrl-RS" sz="2400" dirty="0" err="1"/>
              <a:t>слузнице</a:t>
            </a:r>
            <a:endParaRPr lang="sr-Cyrl-RS" sz="2400" dirty="0"/>
          </a:p>
          <a:p>
            <a:r>
              <a:rPr lang="sr-Cyrl-RS" sz="2400" dirty="0"/>
              <a:t>Д. Пигментације, тетоваже и орални накит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66993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Орална </a:t>
            </a:r>
            <a:r>
              <a:rPr lang="sr-Cyrl-RS" dirty="0" err="1"/>
              <a:t>слузница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Орална </a:t>
            </a:r>
            <a:r>
              <a:rPr lang="sr-Cyrl-RS" sz="2400" dirty="0" err="1"/>
              <a:t>слузница</a:t>
            </a:r>
            <a:r>
              <a:rPr lang="sr-Cyrl-RS" sz="2400" dirty="0"/>
              <a:t> је, за разлику од зуба, као и сва друга мека ткива подложнија брзом распадању, али се њена вредност  при одређивању идентитета не сме занемарити ако је очувана до </a:t>
            </a:r>
            <a:r>
              <a:rPr lang="sr-Cyrl-RS" sz="2400" dirty="0" err="1"/>
              <a:t>постморталног</a:t>
            </a:r>
            <a:r>
              <a:rPr lang="sr-Cyrl-RS" sz="2400" dirty="0"/>
              <a:t> прегледа неидентификованог тела или људских остатака.</a:t>
            </a:r>
          </a:p>
          <a:p>
            <a:r>
              <a:rPr lang="sr-Cyrl-RS" sz="2400" dirty="0"/>
              <a:t>Детаљним прегледом још очуване оралне </a:t>
            </a:r>
            <a:r>
              <a:rPr lang="sr-Cyrl-RS" sz="2400" dirty="0" err="1"/>
              <a:t>слузнице</a:t>
            </a:r>
            <a:r>
              <a:rPr lang="sr-Cyrl-RS" sz="2400" dirty="0"/>
              <a:t> може се </a:t>
            </a:r>
            <a:r>
              <a:rPr lang="sr-Cyrl-RS" sz="2400" dirty="0" err="1"/>
              <a:t>дијагностиковати</a:t>
            </a:r>
            <a:r>
              <a:rPr lang="sr-Cyrl-RS" sz="2400" dirty="0"/>
              <a:t> припадност одређеној раси, </a:t>
            </a:r>
            <a:r>
              <a:rPr lang="sr-Cyrl-RS" sz="2400" dirty="0" err="1"/>
              <a:t>напр</a:t>
            </a:r>
            <a:r>
              <a:rPr lang="sr-Cyrl-RS" sz="2400" dirty="0"/>
              <a:t>. на основу </a:t>
            </a:r>
            <a:r>
              <a:rPr lang="sr-Cyrl-RS" sz="2400" dirty="0" err="1"/>
              <a:t>меланинске</a:t>
            </a:r>
            <a:r>
              <a:rPr lang="sr-Cyrl-RS" sz="2400" dirty="0"/>
              <a:t> пигментације оралне </a:t>
            </a:r>
            <a:r>
              <a:rPr lang="sr-Cyrl-RS" sz="2400" dirty="0" err="1"/>
              <a:t>слузнице</a:t>
            </a:r>
            <a:r>
              <a:rPr lang="sr-Cyrl-RS" sz="2400" dirty="0"/>
              <a:t>, а нарочито </a:t>
            </a:r>
            <a:r>
              <a:rPr lang="sr-Cyrl-RS" sz="2400" dirty="0" err="1"/>
              <a:t>гингива</a:t>
            </a:r>
            <a:r>
              <a:rPr lang="sr-Cyrl-RS" sz="2400" dirty="0"/>
              <a:t> код припадника црне расе.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862408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Орална </a:t>
            </a:r>
            <a:r>
              <a:rPr lang="sr-Cyrl-RS" dirty="0" err="1"/>
              <a:t>слузница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Ако је кожа страдала од ватре, очувана </a:t>
            </a:r>
            <a:r>
              <a:rPr lang="sr-Cyrl-RS" sz="2400" dirty="0" err="1"/>
              <a:t>пигментована</a:t>
            </a:r>
            <a:r>
              <a:rPr lang="sr-Cyrl-RS" sz="2400" dirty="0"/>
              <a:t> </a:t>
            </a:r>
            <a:r>
              <a:rPr lang="sr-Cyrl-RS" sz="2400" dirty="0" err="1"/>
              <a:t>слузница</a:t>
            </a:r>
            <a:r>
              <a:rPr lang="sr-Cyrl-RS" sz="2400" dirty="0"/>
              <a:t> важан је идентификациони параметар.</a:t>
            </a:r>
          </a:p>
          <a:p>
            <a:r>
              <a:rPr lang="sr-Cyrl-RS" sz="2400" dirty="0"/>
              <a:t>Орална </a:t>
            </a:r>
            <a:r>
              <a:rPr lang="sr-Cyrl-RS" sz="2400" dirty="0" err="1"/>
              <a:t>слузница</a:t>
            </a:r>
            <a:r>
              <a:rPr lang="sr-Cyrl-RS" sz="2400" dirty="0"/>
              <a:t> је подложна и деловању неких лекова.</a:t>
            </a:r>
          </a:p>
          <a:p>
            <a:r>
              <a:rPr lang="sr-Cyrl-RS" sz="2400" dirty="0" err="1"/>
              <a:t>Антиепилептичка</a:t>
            </a:r>
            <a:r>
              <a:rPr lang="sr-Cyrl-RS" sz="2400" dirty="0"/>
              <a:t> терапија </a:t>
            </a:r>
            <a:r>
              <a:rPr lang="sr-Cyrl-RS" sz="2400" dirty="0" err="1"/>
              <a:t>фенитолом</a:t>
            </a:r>
            <a:r>
              <a:rPr lang="sr-Cyrl-RS" sz="2400" dirty="0"/>
              <a:t> готово увек ствара </a:t>
            </a:r>
            <a:r>
              <a:rPr lang="sr-Cyrl-RS" sz="2400" dirty="0" err="1"/>
              <a:t>хиперплазије</a:t>
            </a:r>
            <a:r>
              <a:rPr lang="sr-Cyrl-RS" sz="2400" dirty="0"/>
              <a:t> </a:t>
            </a:r>
            <a:r>
              <a:rPr lang="sr-Cyrl-RS" sz="2400" dirty="0" err="1"/>
              <a:t>гингиве</a:t>
            </a:r>
            <a:r>
              <a:rPr lang="sr-Cyrl-RS" sz="2400" dirty="0"/>
              <a:t>. </a:t>
            </a:r>
          </a:p>
          <a:p>
            <a:r>
              <a:rPr lang="sr-Cyrl-RS" sz="2400" dirty="0" err="1"/>
              <a:t>Интоксикација</a:t>
            </a:r>
            <a:r>
              <a:rPr lang="sr-Cyrl-RS" sz="2400" dirty="0"/>
              <a:t> оловом међу осталим, види се и по наталоженом олову у подручју слободне и интерденталне </a:t>
            </a:r>
            <a:r>
              <a:rPr lang="sr-Cyrl-RS" sz="2400" dirty="0" err="1"/>
              <a:t>гингиве</a:t>
            </a:r>
            <a:r>
              <a:rPr lang="sr-Cyrl-RS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9040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Орална </a:t>
            </a:r>
            <a:r>
              <a:rPr lang="sr-Cyrl-RS" dirty="0" err="1"/>
              <a:t>слузница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Вишегодишња навика пушења ствара карактеристичне промене на </a:t>
            </a:r>
            <a:r>
              <a:rPr lang="sr-Cyrl-RS" sz="2400" dirty="0" err="1"/>
              <a:t>слузници</a:t>
            </a:r>
            <a:r>
              <a:rPr lang="sr-Cyrl-RS" sz="2400" dirty="0"/>
              <a:t> тврдог непца и језика, те локалну иритацију усница.</a:t>
            </a:r>
          </a:p>
          <a:p>
            <a:r>
              <a:rPr lang="sr-Cyrl-RS" sz="2400" dirty="0"/>
              <a:t>На оралној </a:t>
            </a:r>
            <a:r>
              <a:rPr lang="sr-Cyrl-RS" sz="2400" dirty="0" err="1"/>
              <a:t>слузници</a:t>
            </a:r>
            <a:r>
              <a:rPr lang="sr-Cyrl-RS" sz="2400" dirty="0"/>
              <a:t> се могу </a:t>
            </a:r>
            <a:r>
              <a:rPr lang="sr-Cyrl-RS" sz="2400" dirty="0" err="1"/>
              <a:t>дијагностиковати</a:t>
            </a:r>
            <a:r>
              <a:rPr lang="sr-Cyrl-RS" sz="2400" dirty="0"/>
              <a:t> и неке хроничне болести од којих је особа која је идентификована боловала (</a:t>
            </a:r>
            <a:r>
              <a:rPr lang="sr-Latn-RS" sz="2400" dirty="0" err="1"/>
              <a:t>Lichen</a:t>
            </a:r>
            <a:r>
              <a:rPr lang="sr-Latn-RS" sz="2400" dirty="0"/>
              <a:t> </a:t>
            </a:r>
            <a:r>
              <a:rPr lang="sr-Latn-RS" sz="2400" dirty="0" err="1"/>
              <a:t>ruber</a:t>
            </a:r>
            <a:r>
              <a:rPr lang="sr-Latn-RS" sz="2400" dirty="0"/>
              <a:t> </a:t>
            </a:r>
            <a:r>
              <a:rPr lang="sr-Latn-RS" sz="2400" dirty="0" err="1"/>
              <a:t>planus</a:t>
            </a:r>
            <a:r>
              <a:rPr lang="sr-Latn-RS" sz="2400" dirty="0"/>
              <a:t>, </a:t>
            </a:r>
            <a:r>
              <a:rPr lang="sr-Latn-RS" sz="2400" dirty="0" err="1"/>
              <a:t>Pemphigus</a:t>
            </a:r>
            <a:r>
              <a:rPr lang="sr-Latn-RS" sz="2400" dirty="0"/>
              <a:t> </a:t>
            </a:r>
            <a:r>
              <a:rPr lang="sr-Latn-RS" sz="2400" dirty="0" err="1"/>
              <a:t>vulgaris</a:t>
            </a:r>
            <a:r>
              <a:rPr lang="sr-Latn-RS" sz="2400" dirty="0"/>
              <a:t>).</a:t>
            </a:r>
            <a:endParaRPr lang="sr-Cyrl-RS" sz="2400" dirty="0"/>
          </a:p>
          <a:p>
            <a:r>
              <a:rPr lang="sr-Cyrl-RS" sz="2400" dirty="0"/>
              <a:t>У поступку идентификације понекада могу послужити и непчани набори </a:t>
            </a:r>
            <a:r>
              <a:rPr lang="sr-Latn-RS" sz="2400" dirty="0"/>
              <a:t>(</a:t>
            </a:r>
            <a:r>
              <a:rPr lang="sr-Latn-RS" sz="2400" dirty="0" err="1"/>
              <a:t>rugae</a:t>
            </a:r>
            <a:r>
              <a:rPr lang="sr-Latn-RS" sz="2400" dirty="0"/>
              <a:t> </a:t>
            </a:r>
            <a:r>
              <a:rPr lang="sr-Latn-RS" sz="2400" dirty="0" err="1"/>
              <a:t>palatinae</a:t>
            </a:r>
            <a:r>
              <a:rPr lang="sr-Latn-RS" sz="2400" dirty="0"/>
              <a:t>), a </a:t>
            </a:r>
            <a:r>
              <a:rPr lang="sr-Cyrl-RS" sz="2400" dirty="0"/>
              <a:t>да би се постигла позитивна идентификација, потребно је да за живота постоје садрени модели или тоталне протезе.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0121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Орална </a:t>
            </a:r>
            <a:r>
              <a:rPr lang="sr-Cyrl-RS" dirty="0" err="1"/>
              <a:t>слузница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sz="2800" dirty="0"/>
              <a:t>У свету и код нас у задње време тренутно модерна тетоважа делова коже, може се применити и на оралној </a:t>
            </a:r>
            <a:r>
              <a:rPr lang="sr-Cyrl-RS" sz="2800" dirty="0" err="1"/>
              <a:t>слузници</a:t>
            </a:r>
            <a:r>
              <a:rPr lang="sr-Cyrl-RS" sz="2800" dirty="0"/>
              <a:t>.</a:t>
            </a:r>
          </a:p>
          <a:p>
            <a:r>
              <a:rPr lang="sr-Cyrl-RS" sz="2800" dirty="0"/>
              <a:t>Један од најчешћих облика тетоваже у усној дупљи јесте </a:t>
            </a:r>
            <a:r>
              <a:rPr lang="sr-Cyrl-RS" sz="2800" dirty="0" err="1"/>
              <a:t>јатрогена</a:t>
            </a:r>
            <a:r>
              <a:rPr lang="sr-Cyrl-RS" sz="2800" dirty="0"/>
              <a:t> тетоважа остацима амалгама, видљива клинички и рендгенски.</a:t>
            </a:r>
          </a:p>
          <a:p>
            <a:r>
              <a:rPr lang="sr-Cyrl-RS" sz="2800" dirty="0" err="1"/>
              <a:t>Наизглед</a:t>
            </a:r>
            <a:r>
              <a:rPr lang="sr-Cyrl-RS" sz="2800" dirty="0"/>
              <a:t> неважна ствар, а у криминалистици веома битна, јесте поступак отискивања прелаза </a:t>
            </a:r>
            <a:r>
              <a:rPr lang="sr-Cyrl-RS" sz="2800" dirty="0" err="1"/>
              <a:t>слузнице</a:t>
            </a:r>
            <a:r>
              <a:rPr lang="sr-Cyrl-RS" sz="2800" dirty="0"/>
              <a:t> усана. </a:t>
            </a:r>
          </a:p>
          <a:p>
            <a:r>
              <a:rPr lang="sr-Cyrl-RS" sz="2800" dirty="0"/>
              <a:t>Цртеж је као и </a:t>
            </a:r>
            <a:r>
              <a:rPr lang="sr-Cyrl-RS" sz="2800" dirty="0" err="1"/>
              <a:t>дерматоглифски</a:t>
            </a:r>
            <a:r>
              <a:rPr lang="sr-Cyrl-RS" sz="2800" dirty="0"/>
              <a:t> отисак, јединствен, генетски одређен и тиме карактеристичан за сваку особу.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469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31" y="365760"/>
            <a:ext cx="10851481" cy="1325562"/>
          </a:xfrm>
        </p:spPr>
        <p:txBody>
          <a:bodyPr>
            <a:normAutofit fontScale="90000"/>
          </a:bodyPr>
          <a:lstStyle/>
          <a:p>
            <a:r>
              <a:rPr lang="sr-Cyrl-RS" sz="3600" dirty="0"/>
              <a:t>Тетоважа уласка у усну дупљу са натписом имена омиљеног фудбалског тима, врло је често обележје ватрених навијача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611" y="1596980"/>
            <a:ext cx="8577329" cy="510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99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0152" y="365125"/>
            <a:ext cx="11191741" cy="214312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Карактеристике очуване оралне </a:t>
            </a:r>
            <a:r>
              <a:rPr lang="sr-Cyrl-RS" dirty="0" err="1"/>
              <a:t>слузнице</a:t>
            </a:r>
            <a:r>
              <a:rPr lang="sr-Cyrl-RS" dirty="0"/>
              <a:t> према настанку јесу:</a:t>
            </a:r>
            <a:br>
              <a:rPr lang="sr-Cyrl-RS" dirty="0"/>
            </a:br>
            <a:r>
              <a:rPr lang="sr-Cyrl-RS"/>
              <a:t>1. хередитарне </a:t>
            </a:r>
            <a:r>
              <a:rPr lang="sr-Cyrl-RS" dirty="0"/>
              <a:t>(генетски одређене)</a:t>
            </a:r>
            <a:br>
              <a:rPr lang="sr-Cyrl-RS" dirty="0"/>
            </a:br>
            <a:r>
              <a:rPr lang="sr-Cyrl-RS" dirty="0"/>
              <a:t>2. аквириране (стечене)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275008" y="2508251"/>
            <a:ext cx="7508384" cy="3454668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0" y="5782614"/>
            <a:ext cx="11281893" cy="953036"/>
          </a:xfrm>
        </p:spPr>
        <p:txBody>
          <a:bodyPr>
            <a:normAutofit/>
          </a:bodyPr>
          <a:lstStyle/>
          <a:p>
            <a:r>
              <a:rPr lang="sr-Cyrl-RS" sz="2800" dirty="0"/>
              <a:t>Отисак усница може се користити за идентификацију починитеља неког кривичног дела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0926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08338" y="824248"/>
            <a:ext cx="8706118" cy="5355890"/>
          </a:xfrm>
        </p:spPr>
        <p:txBody>
          <a:bodyPr>
            <a:normAutofit fontScale="92500"/>
          </a:bodyPr>
          <a:lstStyle/>
          <a:p>
            <a:r>
              <a:rPr lang="sr-Cyrl-RS" sz="2400" dirty="0"/>
              <a:t>Да би се избегла било каква грешка при </a:t>
            </a:r>
            <a:r>
              <a:rPr lang="sr-Cyrl-RS" sz="2400" dirty="0" err="1"/>
              <a:t>постморталном</a:t>
            </a:r>
            <a:r>
              <a:rPr lang="sr-Cyrl-RS" sz="2400" dirty="0"/>
              <a:t> прегледу зуба, односно свести их на што мању меру, </a:t>
            </a:r>
            <a:r>
              <a:rPr lang="sr-Cyrl-RS" sz="2400" b="1" dirty="0">
                <a:solidFill>
                  <a:srgbClr val="FF0000"/>
                </a:solidFill>
              </a:rPr>
              <a:t>вилице се издвајају (</a:t>
            </a:r>
            <a:r>
              <a:rPr lang="sr-Cyrl-RS" sz="2400" b="1" dirty="0" err="1">
                <a:solidFill>
                  <a:srgbClr val="FF0000"/>
                </a:solidFill>
              </a:rPr>
              <a:t>ресецирају</a:t>
            </a:r>
            <a:r>
              <a:rPr lang="sr-Cyrl-RS" sz="2400" b="1" dirty="0">
                <a:solidFill>
                  <a:srgbClr val="FF0000"/>
                </a:solidFill>
              </a:rPr>
              <a:t>)</a:t>
            </a:r>
            <a:r>
              <a:rPr lang="sr-Cyrl-RS" sz="2400" dirty="0"/>
              <a:t> од осталог дела тела и лобање.</a:t>
            </a:r>
          </a:p>
          <a:p>
            <a:r>
              <a:rPr lang="sr-Cyrl-RS" sz="2400" dirty="0"/>
              <a:t>На тај начин зуби су приступачнији и омогућује се практичнији рад </a:t>
            </a:r>
            <a:r>
              <a:rPr lang="sr-Cyrl-RS" sz="2400" dirty="0" err="1"/>
              <a:t>форензичком</a:t>
            </a:r>
            <a:r>
              <a:rPr lang="sr-Cyrl-RS" sz="2400" dirty="0"/>
              <a:t> стоматологу.</a:t>
            </a:r>
          </a:p>
          <a:p>
            <a:r>
              <a:rPr lang="sr-Cyrl-RS" sz="2400" dirty="0"/>
              <a:t>Класичним </a:t>
            </a:r>
            <a:r>
              <a:rPr lang="sr-Cyrl-RS" sz="2400" dirty="0" err="1"/>
              <a:t>постморталним</a:t>
            </a:r>
            <a:r>
              <a:rPr lang="sr-Cyrl-RS" sz="2400" dirty="0"/>
              <a:t> поступком ради се </a:t>
            </a:r>
            <a:r>
              <a:rPr lang="sr-Cyrl-RS" sz="2400" b="1" dirty="0" err="1">
                <a:solidFill>
                  <a:srgbClr val="FF0000"/>
                </a:solidFill>
              </a:rPr>
              <a:t>инцизија</a:t>
            </a:r>
            <a:r>
              <a:rPr lang="sr-Cyrl-RS" sz="2400" b="1" dirty="0">
                <a:solidFill>
                  <a:srgbClr val="FF0000"/>
                </a:solidFill>
              </a:rPr>
              <a:t> меких ткива лица</a:t>
            </a:r>
            <a:r>
              <a:rPr lang="sr-Cyrl-RS" sz="2400" dirty="0"/>
              <a:t> како би се омогућио приступ вилицама.</a:t>
            </a:r>
          </a:p>
          <a:p>
            <a:r>
              <a:rPr lang="sr-Cyrl-RS" sz="2400" dirty="0"/>
              <a:t>Електричном тестером се одвајају горња и доња вилица од осталог дела лица жртвујући при том мишићне и зглобне наставке доње вилице</a:t>
            </a:r>
          </a:p>
          <a:p>
            <a:r>
              <a:rPr lang="sr-Cyrl-RS" sz="2400" dirty="0"/>
              <a:t>Тако издвојене вилице лакше је и практичније анализирати, а могућност грешке у посматрању и очитавању сведена је на минимум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023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811369"/>
            <a:ext cx="8590208" cy="5368769"/>
          </a:xfrm>
        </p:spPr>
        <p:txBody>
          <a:bodyPr>
            <a:normAutofit/>
          </a:bodyPr>
          <a:lstStyle/>
          <a:p>
            <a:r>
              <a:rPr lang="sr-Cyrl-RS" sz="2400" dirty="0"/>
              <a:t>Оваква врста </a:t>
            </a:r>
            <a:r>
              <a:rPr lang="sr-Cyrl-RS" sz="2400" dirty="0" err="1"/>
              <a:t>екстраоралног</a:t>
            </a:r>
            <a:r>
              <a:rPr lang="sr-Cyrl-RS" sz="2400" dirty="0"/>
              <a:t> прегледа је </a:t>
            </a:r>
            <a:r>
              <a:rPr lang="sr-Cyrl-RS" sz="2400" b="1" dirty="0">
                <a:solidFill>
                  <a:srgbClr val="FF0000"/>
                </a:solidFill>
              </a:rPr>
              <a:t>препоручљива увек</a:t>
            </a:r>
            <a:r>
              <a:rPr lang="sr-Cyrl-RS" sz="2400" dirty="0"/>
              <a:t>, а не само у хитним случајевима при спазму мишића, зато што је тако издвојене вилице и зубе много лакше рендгенски снимити, очитати статус зуба, те и више пута на њима радити уколико се за тим укаже потреба.</a:t>
            </a:r>
          </a:p>
          <a:p>
            <a:r>
              <a:rPr lang="sr-Cyrl-RS" sz="2400" dirty="0"/>
              <a:t>Мека ткива се уклањају потапањем у </a:t>
            </a:r>
            <a:r>
              <a:rPr lang="sr-Latn-RS" sz="2400" b="1" dirty="0">
                <a:solidFill>
                  <a:srgbClr val="FF0000"/>
                </a:solidFill>
              </a:rPr>
              <a:t>10</a:t>
            </a:r>
            <a:r>
              <a:rPr lang="sr-Cyrl-RS" sz="2400" b="1" dirty="0">
                <a:solidFill>
                  <a:srgbClr val="FF0000"/>
                </a:solidFill>
              </a:rPr>
              <a:t> % водени раствор формалина</a:t>
            </a:r>
            <a:r>
              <a:rPr lang="sr-Cyrl-RS" sz="2400" dirty="0"/>
              <a:t> затим следи </a:t>
            </a:r>
            <a:r>
              <a:rPr lang="sr-Cyrl-RS" sz="2400" dirty="0" err="1"/>
              <a:t>демацерација</a:t>
            </a:r>
            <a:r>
              <a:rPr lang="sr-Cyrl-RS" sz="2400" dirty="0"/>
              <a:t>, кување у </a:t>
            </a:r>
            <a:r>
              <a:rPr lang="sr-Cyrl-RS" sz="2400" b="1" dirty="0">
                <a:solidFill>
                  <a:srgbClr val="FF0000"/>
                </a:solidFill>
              </a:rPr>
              <a:t>10% раствору детерџента </a:t>
            </a:r>
            <a:r>
              <a:rPr lang="sr-Cyrl-RS" sz="2400" dirty="0"/>
              <a:t>и одлагање у </a:t>
            </a:r>
            <a:r>
              <a:rPr lang="sr-Latn-RS" sz="2400" b="1" dirty="0">
                <a:solidFill>
                  <a:srgbClr val="FF0000"/>
                </a:solidFill>
              </a:rPr>
              <a:t>5</a:t>
            </a:r>
            <a:r>
              <a:rPr lang="sr-Cyrl-RS" sz="2400" b="1" dirty="0">
                <a:solidFill>
                  <a:srgbClr val="FF0000"/>
                </a:solidFill>
              </a:rPr>
              <a:t> % водоник пероксиду.</a:t>
            </a:r>
          </a:p>
          <a:p>
            <a:r>
              <a:rPr lang="sr-Cyrl-RS" sz="2400" dirty="0"/>
              <a:t>Након поступка </a:t>
            </a:r>
            <a:r>
              <a:rPr lang="sr-Cyrl-RS" sz="2400" dirty="0" err="1"/>
              <a:t>демацерације</a:t>
            </a:r>
            <a:r>
              <a:rPr lang="sr-Cyrl-RS" sz="2400" dirty="0"/>
              <a:t>, дезинфекције и сушења, </a:t>
            </a:r>
            <a:r>
              <a:rPr lang="sr-Cyrl-RS" sz="2400" b="1" dirty="0">
                <a:solidFill>
                  <a:srgbClr val="FF0000"/>
                </a:solidFill>
              </a:rPr>
              <a:t>вилица и зуби остају трајан документ</a:t>
            </a:r>
            <a:r>
              <a:rPr lang="sr-Cyrl-RS" sz="2400" dirty="0"/>
              <a:t>, који се чува на за то одређеним местима.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248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Torus</a:t>
            </a:r>
            <a:r>
              <a:rPr lang="sr-Latn-RS" dirty="0"/>
              <a:t> </a:t>
            </a:r>
            <a:r>
              <a:rPr lang="sr-Latn-RS"/>
              <a:t>mandibularis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05" y="2060620"/>
            <a:ext cx="5975797" cy="4237149"/>
          </a:xfrm>
        </p:spPr>
      </p:pic>
    </p:spTree>
    <p:extLst>
      <p:ext uri="{BB962C8B-B14F-4D97-AF65-F5344CB8AC3E}">
        <p14:creationId xmlns:p14="http://schemas.microsoft.com/office/powerpoint/2010/main" val="1718851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64406" y="1828800"/>
            <a:ext cx="6830319" cy="4351338"/>
          </a:xfrm>
        </p:spPr>
        <p:txBody>
          <a:bodyPr>
            <a:normAutofit/>
          </a:bodyPr>
          <a:lstStyle/>
          <a:p>
            <a:r>
              <a:rPr lang="sr-Cyrl-RS" sz="3600" b="1" dirty="0"/>
              <a:t>Дентална идентификација је могућа једино поређењем </a:t>
            </a:r>
            <a:r>
              <a:rPr lang="sr-Cyrl-RS" sz="3600" b="1" dirty="0" err="1"/>
              <a:t>антемортем</a:t>
            </a:r>
            <a:r>
              <a:rPr lang="sr-Cyrl-RS" sz="3600" b="1" dirty="0"/>
              <a:t> (пре смрти) и </a:t>
            </a:r>
            <a:r>
              <a:rPr lang="sr-Cyrl-RS" sz="3600" b="1" dirty="0" err="1"/>
              <a:t>постморталних</a:t>
            </a:r>
            <a:r>
              <a:rPr lang="sr-Cyrl-RS" sz="3600" b="1" dirty="0"/>
              <a:t> (после смрти) карактеристика и података.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94449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Антемортем</a:t>
            </a:r>
            <a:r>
              <a:rPr lang="sr-Cyrl-RS" dirty="0"/>
              <a:t> подаци(</a:t>
            </a:r>
            <a:r>
              <a:rPr lang="sr-Cyrl-RS" dirty="0" err="1"/>
              <a:t>пресмртна</a:t>
            </a:r>
            <a:r>
              <a:rPr lang="sr-Cyrl-RS" dirty="0"/>
              <a:t> дентална обележја) обухватају: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950" indent="-742950">
              <a:buAutoNum type="arabicPeriod"/>
            </a:pPr>
            <a:r>
              <a:rPr lang="sr-Cyrl-RS" sz="3600" dirty="0"/>
              <a:t>Писане податке (зубну карту)</a:t>
            </a:r>
          </a:p>
          <a:p>
            <a:pPr marL="742950" indent="-742950">
              <a:buAutoNum type="arabicPeriod"/>
            </a:pPr>
            <a:r>
              <a:rPr lang="sr-Cyrl-RS" sz="3600" dirty="0"/>
              <a:t>Рендгенске снимке (</a:t>
            </a:r>
            <a:r>
              <a:rPr lang="sr-Cyrl-RS" sz="3600" dirty="0" err="1"/>
              <a:t>интраоралне</a:t>
            </a:r>
            <a:r>
              <a:rPr lang="sr-Cyrl-RS" sz="3600" dirty="0"/>
              <a:t> или </a:t>
            </a:r>
            <a:r>
              <a:rPr lang="sr-Cyrl-RS" sz="3600" dirty="0" err="1"/>
              <a:t>екстраоралне</a:t>
            </a:r>
            <a:r>
              <a:rPr lang="sr-Cyrl-RS" sz="3600" dirty="0"/>
              <a:t>)</a:t>
            </a:r>
          </a:p>
          <a:p>
            <a:pPr marL="742950" indent="-742950">
              <a:buAutoNum type="arabicPeriod"/>
            </a:pPr>
            <a:r>
              <a:rPr lang="sr-Cyrl-RS" sz="3600" dirty="0"/>
              <a:t>Гипсани одлив зуба</a:t>
            </a:r>
          </a:p>
          <a:p>
            <a:pPr marL="742950" indent="-742950">
              <a:buAutoNum type="arabicPeriod"/>
            </a:pPr>
            <a:r>
              <a:rPr lang="sr-Cyrl-RS" sz="3600" dirty="0"/>
              <a:t>Личну фотографију лица са осмехом</a:t>
            </a:r>
          </a:p>
          <a:p>
            <a:pPr marL="742950" indent="-742950">
              <a:buAutoNum type="arabicPeriod"/>
            </a:pPr>
            <a:r>
              <a:rPr lang="sr-Cyrl-RS" sz="3600" dirty="0"/>
              <a:t>Усмене податке добијене од породице и пријатеља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30416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/>
              <a:t>Током </a:t>
            </a:r>
            <a:r>
              <a:rPr lang="sr-Cyrl-RS" sz="2400" dirty="0" err="1"/>
              <a:t>постморталног</a:t>
            </a:r>
            <a:r>
              <a:rPr lang="sr-Cyrl-RS" sz="2400" dirty="0"/>
              <a:t> прегледа, </a:t>
            </a:r>
            <a:r>
              <a:rPr lang="sr-Cyrl-RS" sz="2400" dirty="0" err="1"/>
              <a:t>форензички</a:t>
            </a:r>
            <a:r>
              <a:rPr lang="sr-Cyrl-RS" sz="2400" dirty="0"/>
              <a:t> стоматолог посматра следеће:</a:t>
            </a:r>
          </a:p>
          <a:p>
            <a:r>
              <a:rPr lang="sr-Cyrl-RS" sz="2400" b="1" dirty="0"/>
              <a:t>А. Постојећи зуби</a:t>
            </a:r>
            <a:r>
              <a:rPr lang="sr-Cyrl-RS" sz="2400" dirty="0"/>
              <a:t>: </a:t>
            </a:r>
          </a:p>
          <a:p>
            <a:pPr marL="0" indent="0">
              <a:buNone/>
            </a:pPr>
            <a:r>
              <a:rPr lang="sr-Cyrl-RS" sz="2400" dirty="0"/>
              <a:t>                                 а) изникли</a:t>
            </a:r>
          </a:p>
          <a:p>
            <a:pPr marL="0" indent="0">
              <a:buNone/>
            </a:pPr>
            <a:r>
              <a:rPr lang="sr-Cyrl-RS" sz="2400" dirty="0"/>
              <a:t>                                  б) </a:t>
            </a:r>
            <a:r>
              <a:rPr lang="sr-Cyrl-RS" sz="2400" dirty="0" err="1"/>
              <a:t>неизникли</a:t>
            </a:r>
            <a:endParaRPr lang="sr-Cyrl-RS" sz="2400" dirty="0"/>
          </a:p>
          <a:p>
            <a:pPr marL="0" indent="0">
              <a:buNone/>
            </a:pPr>
            <a:r>
              <a:rPr lang="sr-Cyrl-RS" sz="2400" dirty="0"/>
              <a:t>                                  ц) </a:t>
            </a:r>
            <a:r>
              <a:rPr lang="sr-Cyrl-RS" sz="2400" dirty="0" err="1"/>
              <a:t>импактирани</a:t>
            </a:r>
            <a:endParaRPr lang="sr-Cyrl-RS" sz="2400" dirty="0"/>
          </a:p>
          <a:p>
            <a:r>
              <a:rPr lang="sr-Cyrl-RS" sz="2400" b="1" dirty="0"/>
              <a:t>Б. Зуби који недостају</a:t>
            </a:r>
            <a:r>
              <a:rPr lang="sr-Cyrl-RS" sz="2400" dirty="0"/>
              <a:t>: </a:t>
            </a:r>
          </a:p>
          <a:p>
            <a:pPr marL="0" indent="0">
              <a:buNone/>
            </a:pPr>
            <a:r>
              <a:rPr lang="sr-Cyrl-RS" sz="2400" dirty="0"/>
              <a:t>                              а) генетски недостатак (</a:t>
            </a:r>
            <a:r>
              <a:rPr lang="sr-Cyrl-RS" sz="2400" dirty="0" err="1"/>
              <a:t>хиподонција</a:t>
            </a:r>
            <a:r>
              <a:rPr lang="sr-Cyrl-RS" sz="2400" dirty="0"/>
              <a:t>)</a:t>
            </a:r>
          </a:p>
          <a:p>
            <a:pPr marL="0" indent="0">
              <a:buNone/>
            </a:pPr>
            <a:r>
              <a:rPr lang="sr-Cyrl-RS" sz="2400" dirty="0"/>
              <a:t>                              б) </a:t>
            </a:r>
            <a:r>
              <a:rPr lang="sr-Cyrl-RS" sz="2400" dirty="0" err="1"/>
              <a:t>заживотни</a:t>
            </a:r>
            <a:r>
              <a:rPr lang="sr-Cyrl-RS" sz="2400" dirty="0"/>
              <a:t> губитак зуба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6435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зуба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/>
              <a:t>Ц. Врста зуба</a:t>
            </a:r>
            <a:r>
              <a:rPr lang="sr-Cyrl-RS" sz="2400" dirty="0"/>
              <a:t>:         а) трајна </a:t>
            </a:r>
            <a:r>
              <a:rPr lang="sr-Cyrl-RS" sz="2400" dirty="0" err="1"/>
              <a:t>дентиција</a:t>
            </a:r>
            <a:endParaRPr lang="sr-Cyrl-RS" sz="2400" dirty="0"/>
          </a:p>
          <a:p>
            <a:r>
              <a:rPr lang="sr-Cyrl-RS" sz="2400" dirty="0"/>
              <a:t>                                  б) млечна </a:t>
            </a:r>
            <a:r>
              <a:rPr lang="sr-Cyrl-RS" sz="2400" dirty="0" err="1"/>
              <a:t>дентиција</a:t>
            </a:r>
            <a:endParaRPr lang="sr-Cyrl-RS" sz="2400" dirty="0"/>
          </a:p>
          <a:p>
            <a:r>
              <a:rPr lang="sr-Cyrl-RS" sz="2400" dirty="0"/>
              <a:t>                                  ц) мешовита </a:t>
            </a:r>
            <a:r>
              <a:rPr lang="sr-Cyrl-RS" sz="2400" dirty="0" err="1"/>
              <a:t>дентиција</a:t>
            </a:r>
            <a:endParaRPr lang="sr-Cyrl-RS" sz="2400" dirty="0"/>
          </a:p>
          <a:p>
            <a:r>
              <a:rPr lang="sr-Cyrl-RS" sz="2400" dirty="0"/>
              <a:t>                                  д) сачувани млечни зуб</a:t>
            </a:r>
          </a:p>
          <a:p>
            <a:r>
              <a:rPr lang="sr-Cyrl-RS" sz="2400" dirty="0"/>
              <a:t>                                  е) прекобројни зуб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198598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293</TotalTime>
  <Words>1244</Words>
  <Application>Microsoft Office PowerPoint</Application>
  <PresentationFormat>Widescreen</PresentationFormat>
  <Paragraphs>152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Century Schoolbook</vt:lpstr>
      <vt:lpstr>Wingdings 2</vt:lpstr>
      <vt:lpstr>View</vt:lpstr>
      <vt:lpstr>Постмортални поступак (п.м.)</vt:lpstr>
      <vt:lpstr>Класични постмортални поступак потребно је учинити коректно и придржавати се временских ограничења.</vt:lpstr>
      <vt:lpstr>PowerPoint Presentation</vt:lpstr>
      <vt:lpstr>PowerPoint Presentation</vt:lpstr>
      <vt:lpstr>Torus mandibularis</vt:lpstr>
      <vt:lpstr>PowerPoint Presentation</vt:lpstr>
      <vt:lpstr>Антемортем подаци(пресмртна дентална обележја) обухватају: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зуба</vt:lpstr>
      <vt:lpstr>Преглед пародонта</vt:lpstr>
      <vt:lpstr>Преглед пародонта</vt:lpstr>
      <vt:lpstr>Преглед пародонта</vt:lpstr>
      <vt:lpstr>Преглед коштаних структура</vt:lpstr>
      <vt:lpstr>Преглед оралне слузнице</vt:lpstr>
      <vt:lpstr>Орална слузница</vt:lpstr>
      <vt:lpstr>Орална слузница</vt:lpstr>
      <vt:lpstr>Орална слузница</vt:lpstr>
      <vt:lpstr>Орална слузница</vt:lpstr>
      <vt:lpstr>Тетоважа уласка у усну дупљу са натписом имена омиљеног фудбалског тима, врло је често обележје ватрених навијача</vt:lpstr>
      <vt:lpstr>Карактеристике очуване оралне слузнице према настанку јесу: 1. хередитарне (генетски одређене) 2. аквириране (стечене)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Постмортални поступак (п.м.)</dc:title>
  <dc:creator>Suzana Matejic</dc:creator>
  <cp:lastModifiedBy>Suza</cp:lastModifiedBy>
  <cp:revision>28</cp:revision>
  <dcterms:created xsi:type="dcterms:W3CDTF">2015-01-23T18:11:56Z</dcterms:created>
  <dcterms:modified xsi:type="dcterms:W3CDTF">2018-02-25T22:09:20Z</dcterms:modified>
</cp:coreProperties>
</file>